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Source Han Sans KR Bold" panose="020B0600000101010101" charset="-127"/>
      <p:regular r:id="rId16"/>
    </p:embeddedFont>
    <p:embeddedFont>
      <p:font typeface="TDTD한강고딕" panose="020B0600000101010101" charset="-127"/>
      <p:regular r:id="rId17"/>
    </p:embeddedFont>
    <p:embeddedFont>
      <p:font typeface="210 다락방" panose="020B0600000101010101" charset="-127"/>
      <p:regular r:id="rId18"/>
    </p:embeddedFont>
    <p:embeddedFont>
      <p:font typeface="Cabin Bold" panose="020B0600000101010101" charset="0"/>
      <p:regular r:id="rId19"/>
    </p:embeddedFont>
    <p:embeddedFont>
      <p:font typeface="각진펜 Bold" panose="020B0600000101010101" charset="-127"/>
      <p:regular r:id="rId20"/>
    </p:embeddedFont>
    <p:embeddedFont>
      <p:font typeface="Canva Sans Medium" panose="020B0600000101010101" charset="0"/>
      <p:regular r:id="rId21"/>
    </p:embeddedFont>
    <p:embeddedFont>
      <p:font typeface="Source Han Sans KR Medium" panose="020B0600000101010101" charset="-127"/>
      <p:regular r:id="rId22"/>
    </p:embeddedFont>
    <p:embeddedFont>
      <p:font typeface="각진펜" panose="020B0600000101010101" charset="-127"/>
      <p:regular r:id="rId23"/>
    </p:embeddedFont>
    <p:embeddedFont>
      <p:font typeface="Cabin" panose="020B0600000101010101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nva Sans" panose="020B0600000101010101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여행 계획의 간편화로</a:t>
            </a:r>
          </a:p>
          <a:p>
            <a:r>
              <a:rPr lang="en-US"/>
              <a:t>여행 편의성 향상 기대</a:t>
            </a:r>
          </a:p>
          <a:p>
            <a:endParaRPr lang="en-US"/>
          </a:p>
          <a:p>
            <a:r>
              <a:rPr lang="en-US"/>
              <a:t>지역별 관광지 정보 제공으로</a:t>
            </a:r>
          </a:p>
          <a:p>
            <a:r>
              <a:rPr lang="en-US"/>
              <a:t>지역 관광 활성화 기대</a:t>
            </a:r>
          </a:p>
          <a:p>
            <a:endParaRPr lang="en-US"/>
          </a:p>
          <a:p>
            <a:r>
              <a:rPr lang="en-US"/>
              <a:t>다양한 여행 계획 참고로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829553"/>
            <a:ext cx="16230600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1511730"/>
            <a:ext cx="8298384" cy="513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7"/>
              </a:lnSpc>
            </a:pPr>
            <a:r>
              <a:rPr lang="en-US" sz="9784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15반 12팀</a:t>
            </a:r>
          </a:p>
          <a:p>
            <a:pPr algn="l">
              <a:lnSpc>
                <a:spcPts val="13697"/>
              </a:lnSpc>
            </a:pPr>
            <a:r>
              <a:rPr lang="en-US" sz="9784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관통 프로젝트</a:t>
            </a:r>
          </a:p>
          <a:p>
            <a:pPr algn="l">
              <a:lnSpc>
                <a:spcPts val="13697"/>
              </a:lnSpc>
              <a:spcBef>
                <a:spcPct val="0"/>
              </a:spcBef>
            </a:pPr>
            <a:endParaRPr lang="en-US" sz="9784" b="1">
              <a:solidFill>
                <a:srgbClr val="47557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310990"/>
            <a:ext cx="1045097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강희민, 김연수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6132030"/>
            <a:ext cx="5683242" cy="1820379"/>
            <a:chOff x="0" y="0"/>
            <a:chExt cx="7577655" cy="2427171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275847" cy="876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34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95941"/>
              <a:ext cx="7577655" cy="1231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25"/>
                </a:lnSpc>
                <a:spcBef>
                  <a:spcPct val="0"/>
                </a:spcBef>
              </a:pPr>
              <a:r>
                <a:rPr lang="en-US" sz="558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PenguPlan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321156" y="2117806"/>
            <a:ext cx="13645688" cy="736298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91250" y="1254206"/>
            <a:ext cx="687452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결과물 - 시연 영상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4838" y="4294785"/>
            <a:ext cx="1688967" cy="1697430"/>
          </a:xfrm>
          <a:custGeom>
            <a:avLst/>
            <a:gdLst/>
            <a:ahLst/>
            <a:cxnLst/>
            <a:rect l="l" t="t" r="r" b="b"/>
            <a:pathLst>
              <a:path w="1688967" h="1697430">
                <a:moveTo>
                  <a:pt x="0" y="0"/>
                </a:moveTo>
                <a:lnTo>
                  <a:pt x="1688967" y="0"/>
                </a:lnTo>
                <a:lnTo>
                  <a:pt x="1688967" y="1697430"/>
                </a:lnTo>
                <a:lnTo>
                  <a:pt x="0" y="169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1250" y="1254206"/>
            <a:ext cx="24890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191000" y="2317120"/>
            <a:ext cx="2521952" cy="2496432"/>
            <a:chOff x="-34027" y="0"/>
            <a:chExt cx="3362603" cy="332857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328576" cy="332857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34027" y="1409647"/>
              <a:ext cx="3244922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여행</a:t>
              </a:r>
              <a:r>
                <a:rPr lang="en-US" sz="2199" b="1" dirty="0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편의성</a:t>
              </a:r>
              <a:r>
                <a:rPr lang="en-US" sz="2199" b="1" dirty="0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향상</a:t>
              </a:r>
              <a:endParaRPr lang="en-US" sz="2199" b="1" dirty="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00800" y="5620107"/>
            <a:ext cx="2515191" cy="2496432"/>
            <a:chOff x="-25012" y="0"/>
            <a:chExt cx="3353588" cy="332857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328576" cy="332857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-25012" y="1387473"/>
              <a:ext cx="3280076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여행</a:t>
              </a:r>
              <a:r>
                <a:rPr lang="en-US" sz="2199" b="1" dirty="0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경험의</a:t>
              </a:r>
              <a:r>
                <a:rPr lang="en-US" sz="2199" b="1" dirty="0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공유</a:t>
              </a:r>
              <a:endParaRPr lang="en-US" sz="2199" b="1" dirty="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79635" y="5620107"/>
            <a:ext cx="2496432" cy="2496432"/>
            <a:chOff x="0" y="0"/>
            <a:chExt cx="3328576" cy="332857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328576" cy="332857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10087" y="1387475"/>
              <a:ext cx="2923819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지역</a:t>
              </a:r>
              <a:r>
                <a:rPr lang="en-US" sz="2199" b="1" dirty="0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관광</a:t>
              </a:r>
              <a:r>
                <a:rPr lang="en-US" sz="2199" b="1" dirty="0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활성화</a:t>
              </a:r>
              <a:endParaRPr lang="en-US" sz="2199" b="1" dirty="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420989" y="2520317"/>
            <a:ext cx="2496432" cy="2496432"/>
            <a:chOff x="0" y="0"/>
            <a:chExt cx="3328576" cy="332857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328576" cy="3328576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79905" y="1127125"/>
              <a:ext cx="216876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개인 맞춤형 여행 계획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512980" y="5786563"/>
            <a:ext cx="2496432" cy="2496432"/>
            <a:chOff x="0" y="0"/>
            <a:chExt cx="3328576" cy="332857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328576" cy="3328576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69093" y="1127125"/>
              <a:ext cx="2941988" cy="106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확장된</a:t>
              </a:r>
              <a:endParaRPr lang="en-US" sz="2199" b="1" dirty="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여행</a:t>
              </a:r>
              <a:r>
                <a:rPr lang="en-US" sz="2199" b="1" dirty="0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199" b="1" dirty="0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커뮤니티</a:t>
              </a:r>
              <a:endParaRPr lang="en-US" sz="2199" b="1" dirty="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8633" y="2917160"/>
            <a:ext cx="15110733" cy="2841548"/>
            <a:chOff x="0" y="0"/>
            <a:chExt cx="3444327" cy="647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4339" cy="647700"/>
            </a:xfrm>
            <a:custGeom>
              <a:avLst/>
              <a:gdLst/>
              <a:ahLst/>
              <a:cxnLst/>
              <a:rect l="l" t="t" r="r" b="b"/>
              <a:pathLst>
                <a:path w="3444339" h="647700">
                  <a:moveTo>
                    <a:pt x="3117069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3117069" y="488232"/>
                  </a:lnTo>
                  <a:cubicBezTo>
                    <a:pt x="3317890" y="488232"/>
                    <a:pt x="3444327" y="364720"/>
                    <a:pt x="3444327" y="241300"/>
                  </a:cubicBezTo>
                  <a:cubicBezTo>
                    <a:pt x="3444339" y="123512"/>
                    <a:pt x="3317890" y="0"/>
                    <a:pt x="3117069" y="0"/>
                  </a:cubicBezTo>
                  <a:close/>
                </a:path>
              </a:pathLst>
            </a:custGeom>
            <a:solidFill>
              <a:srgbClr val="E2E3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3444327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r>
                <a:rPr lang="en-US" sz="224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5개월간의 학습을 바탕으로 최종 결과물을 완성하게 되어 매우 뿌듯했고, </a:t>
              </a:r>
            </a:p>
            <a:p>
              <a:pPr algn="ctr">
                <a:lnSpc>
                  <a:spcPts val="2912"/>
                </a:lnSpc>
              </a:pPr>
              <a:r>
                <a:rPr lang="en-US" sz="224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이전에 진행했던 여러 프로젝트를 하나의 통합된 프로젝트로 엮을 수 있다는 점이 특히 좋았습니다.</a:t>
              </a:r>
            </a:p>
            <a:p>
              <a:pPr algn="ctr">
                <a:lnSpc>
                  <a:spcPts val="2912"/>
                </a:lnSpc>
              </a:pPr>
              <a:r>
                <a:rPr lang="en-US" sz="224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이 과정에서 얻은 지식과 경험이 큰 도움이 된 것 같습니다.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1250" y="1254206"/>
            <a:ext cx="26795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후기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37276" y="6200325"/>
            <a:ext cx="15035965" cy="2841548"/>
            <a:chOff x="0" y="0"/>
            <a:chExt cx="3427285" cy="647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27296" cy="647700"/>
            </a:xfrm>
            <a:custGeom>
              <a:avLst/>
              <a:gdLst/>
              <a:ahLst/>
              <a:cxnLst/>
              <a:rect l="l" t="t" r="r" b="b"/>
              <a:pathLst>
                <a:path w="3427296" h="647700">
                  <a:moveTo>
                    <a:pt x="310031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3100316" y="488232"/>
                  </a:lnTo>
                  <a:cubicBezTo>
                    <a:pt x="3300847" y="488232"/>
                    <a:pt x="3427285" y="364720"/>
                    <a:pt x="3427285" y="241300"/>
                  </a:cubicBezTo>
                  <a:cubicBezTo>
                    <a:pt x="3427296" y="123512"/>
                    <a:pt x="3300847" y="0"/>
                    <a:pt x="3100316" y="0"/>
                  </a:cubicBezTo>
                  <a:close/>
                </a:path>
              </a:pathLst>
            </a:custGeom>
            <a:solidFill>
              <a:srgbClr val="E2E3E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3427285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70751" y="6520970"/>
            <a:ext cx="11065780" cy="144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2"/>
              </a:lnSpc>
              <a:spcBef>
                <a:spcPct val="0"/>
              </a:spcBef>
            </a:pPr>
            <a:r>
              <a:rPr lang="en-US" sz="22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7일이라는 짧은 시간 동안 Spring Boot와 공공 API를 활용하여 실제 서비스를 구현하면서, 기술적 성장뿐만 아니라 팀워크의 중요성을 깊이 느낄 수 있었습니다.</a:t>
            </a:r>
          </a:p>
          <a:p>
            <a:pPr algn="ctr">
              <a:lnSpc>
                <a:spcPts val="2912"/>
              </a:lnSpc>
              <a:spcBef>
                <a:spcPct val="0"/>
              </a:spcBef>
            </a:pPr>
            <a:r>
              <a:rPr lang="en-US" sz="22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특히 사용자의 여행 계획을 돕는 서비스를 만들면서, 단순한 코드 작성을 넘어 누군가의 특별한 순간을 함께 만들어간다는 설렘과 책임감을 느낄 수 있었던 값진 경험이었습니다.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7368" y="8852408"/>
            <a:ext cx="5126094" cy="0"/>
          </a:xfrm>
          <a:prstGeom prst="line">
            <a:avLst/>
          </a:prstGeom>
          <a:ln w="19050" cap="flat">
            <a:solidFill>
              <a:srgbClr val="FCFDF8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4098691" y="1301892"/>
            <a:ext cx="2413099" cy="161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3221"/>
              </a:lnSpc>
              <a:spcBef>
                <a:spcPct val="0"/>
              </a:spcBef>
            </a:pPr>
            <a:r>
              <a:rPr lang="en-US" sz="9443" b="1">
                <a:solidFill>
                  <a:srgbClr val="FCFDF8"/>
                </a:solidFill>
                <a:latin typeface="Cabin Bold"/>
                <a:ea typeface="Cabin Bold"/>
                <a:cs typeface="Cabin Bold"/>
                <a:sym typeface="Cabin Bold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7368" y="7953345"/>
            <a:ext cx="2691587" cy="61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2"/>
              </a:lnSpc>
              <a:spcBef>
                <a:spcPct val="0"/>
              </a:spcBef>
            </a:pPr>
            <a:r>
              <a:rPr lang="en-US" sz="3601" b="1">
                <a:solidFill>
                  <a:srgbClr val="FCFDF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824" y="360169"/>
            <a:ext cx="17464353" cy="9598230"/>
            <a:chOff x="0" y="0"/>
            <a:chExt cx="4599665" cy="2527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9665" cy="2527929"/>
            </a:xfrm>
            <a:custGeom>
              <a:avLst/>
              <a:gdLst/>
              <a:ahLst/>
              <a:cxnLst/>
              <a:rect l="l" t="t" r="r" b="b"/>
              <a:pathLst>
                <a:path w="4599665" h="2527929">
                  <a:moveTo>
                    <a:pt x="0" y="0"/>
                  </a:moveTo>
                  <a:lnTo>
                    <a:pt x="4599665" y="0"/>
                  </a:lnTo>
                  <a:lnTo>
                    <a:pt x="4599665" y="2527929"/>
                  </a:lnTo>
                  <a:lnTo>
                    <a:pt x="0" y="2527929"/>
                  </a:lnTo>
                  <a:close/>
                </a:path>
              </a:pathLst>
            </a:custGeom>
            <a:solidFill>
              <a:srgbClr val="FCFDF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99665" cy="2566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14804" y="1703537"/>
            <a:ext cx="2525890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38879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00609" y="3739619"/>
            <a:ext cx="5171432" cy="356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 결과물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기대효과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 후기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Q&amp;A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34307" y="3739619"/>
            <a:ext cx="4722758" cy="356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 구성 및 역할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기획 배경 및 목표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추진 계획 및 일정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시장분석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38879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5180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866195" y="3828296"/>
            <a:ext cx="2678361" cy="4114800"/>
          </a:xfrm>
          <a:custGeom>
            <a:avLst/>
            <a:gdLst/>
            <a:ahLst/>
            <a:cxnLst/>
            <a:rect l="l" t="t" r="r" b="b"/>
            <a:pathLst>
              <a:path w="2678361" h="4114800">
                <a:moveTo>
                  <a:pt x="0" y="0"/>
                </a:moveTo>
                <a:lnTo>
                  <a:pt x="2678360" y="0"/>
                </a:lnTo>
                <a:lnTo>
                  <a:pt x="2678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076" y="3828296"/>
            <a:ext cx="2678361" cy="4114800"/>
          </a:xfrm>
          <a:custGeom>
            <a:avLst/>
            <a:gdLst/>
            <a:ahLst/>
            <a:cxnLst/>
            <a:rect l="l" t="t" r="r" b="b"/>
            <a:pathLst>
              <a:path w="2678361" h="4114800">
                <a:moveTo>
                  <a:pt x="0" y="0"/>
                </a:moveTo>
                <a:lnTo>
                  <a:pt x="2678361" y="0"/>
                </a:lnTo>
                <a:lnTo>
                  <a:pt x="26783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1250" y="1254206"/>
            <a:ext cx="43050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구성 및 역할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0935" y="8543899"/>
            <a:ext cx="119464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강희민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05299" y="8543899"/>
            <a:ext cx="119464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김연수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731" y="7322066"/>
            <a:ext cx="19386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백엔드</a:t>
            </a:r>
          </a:p>
          <a:p>
            <a:pPr marL="388623" lvl="1" indent="-194312" algn="ctr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여행 일정 생성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731" y="4096482"/>
            <a:ext cx="3583343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프론트엔드</a:t>
            </a:r>
          </a:p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회원 관리 </a:t>
            </a:r>
          </a:p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마이 페이지</a:t>
            </a:r>
          </a:p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여행 생성 페이지 </a:t>
            </a:r>
          </a:p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기타 페이지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7925" y="4028508"/>
            <a:ext cx="358334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프론트엔드</a:t>
            </a:r>
          </a:p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여행 공유 페이지</a:t>
            </a:r>
          </a:p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기타 UI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27925" y="5845877"/>
            <a:ext cx="4346511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백엔드</a:t>
            </a:r>
          </a:p>
          <a:p>
            <a:pPr marL="388623" lvl="1" indent="-194312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회원 관리</a:t>
            </a:r>
          </a:p>
          <a:p>
            <a:pPr marL="388623" lvl="1" indent="-194312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어트랙션 상세 </a:t>
            </a:r>
          </a:p>
          <a:p>
            <a:pPr marL="388623" lvl="1" indent="-194312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AI 설명 생성</a:t>
            </a:r>
          </a:p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기타 기능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1250" y="1254206"/>
            <a:ext cx="492725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기획 배경 및 목표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66882" y="3278507"/>
            <a:ext cx="5007034" cy="5704838"/>
            <a:chOff x="0" y="0"/>
            <a:chExt cx="1318725" cy="1502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454920" y="3278507"/>
            <a:ext cx="5007034" cy="5704838"/>
            <a:chOff x="0" y="0"/>
            <a:chExt cx="1318725" cy="1502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98874" y="3897049"/>
            <a:ext cx="1543050" cy="15430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86912" y="3897049"/>
            <a:ext cx="1543050" cy="15430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44304" y="4212498"/>
            <a:ext cx="790167" cy="816902"/>
          </a:xfrm>
          <a:custGeom>
            <a:avLst/>
            <a:gdLst/>
            <a:ahLst/>
            <a:cxnLst/>
            <a:rect l="l" t="t" r="r" b="b"/>
            <a:pathLst>
              <a:path w="790167" h="816902">
                <a:moveTo>
                  <a:pt x="0" y="0"/>
                </a:moveTo>
                <a:lnTo>
                  <a:pt x="790166" y="0"/>
                </a:lnTo>
                <a:lnTo>
                  <a:pt x="790166" y="816902"/>
                </a:lnTo>
                <a:lnTo>
                  <a:pt x="0" y="8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033484" y="4249431"/>
            <a:ext cx="769079" cy="762087"/>
          </a:xfrm>
          <a:custGeom>
            <a:avLst/>
            <a:gdLst/>
            <a:ahLst/>
            <a:cxnLst/>
            <a:rect l="l" t="t" r="r" b="b"/>
            <a:pathLst>
              <a:path w="769079" h="762087">
                <a:moveTo>
                  <a:pt x="0" y="0"/>
                </a:moveTo>
                <a:lnTo>
                  <a:pt x="769079" y="0"/>
                </a:lnTo>
                <a:lnTo>
                  <a:pt x="769079" y="762087"/>
                </a:lnTo>
                <a:lnTo>
                  <a:pt x="0" y="762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52198" y="5808346"/>
            <a:ext cx="2311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편리한 여행 계획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93287" y="5808346"/>
            <a:ext cx="1930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공유 기능 강화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3623" y="6951293"/>
            <a:ext cx="4204530" cy="105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지역과 관심 있는 카테고리 선택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해당 지역의 관광지를 직관적 확인</a:t>
            </a:r>
          </a:p>
          <a:p>
            <a:pPr marL="388620" lvl="1" indent="-194310" algn="l">
              <a:lnSpc>
                <a:spcPts val="288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관광지 리뷰, 별점 확인 가능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41276" y="6951293"/>
            <a:ext cx="4204530" cy="105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여행 일정은 공개/비공개로 설정</a:t>
            </a:r>
          </a:p>
          <a:p>
            <a:pPr marL="388620" lvl="1" indent="-194310" algn="l">
              <a:lnSpc>
                <a:spcPts val="288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다른 사용자가 만든 여행 일정을 구경 및 복사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146530" y="3278507"/>
            <a:ext cx="5007034" cy="5704838"/>
            <a:chOff x="0" y="0"/>
            <a:chExt cx="1318725" cy="150250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878522" y="3897049"/>
            <a:ext cx="1543050" cy="154305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4235913" y="4212498"/>
            <a:ext cx="790167" cy="816902"/>
          </a:xfrm>
          <a:custGeom>
            <a:avLst/>
            <a:gdLst/>
            <a:ahLst/>
            <a:cxnLst/>
            <a:rect l="l" t="t" r="r" b="b"/>
            <a:pathLst>
              <a:path w="790167" h="816902">
                <a:moveTo>
                  <a:pt x="0" y="0"/>
                </a:moveTo>
                <a:lnTo>
                  <a:pt x="790167" y="0"/>
                </a:lnTo>
                <a:lnTo>
                  <a:pt x="790167" y="816902"/>
                </a:lnTo>
                <a:lnTo>
                  <a:pt x="0" y="8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3729322" y="5808346"/>
            <a:ext cx="184145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친화적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인터페이스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32885" y="6951293"/>
            <a:ext cx="4204530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직관적이고 쉽게 사용할 수 있는</a:t>
            </a:r>
          </a:p>
          <a:p>
            <a:pPr algn="l">
              <a:lnSpc>
                <a:spcPts val="2880"/>
              </a:lnSpc>
              <a:spcBef>
                <a:spcPct val="0"/>
              </a:spcBef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       인터페이스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4253" y="4281049"/>
            <a:ext cx="1316869" cy="642928"/>
            <a:chOff x="0" y="0"/>
            <a:chExt cx="441568" cy="2155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568" cy="215584"/>
            </a:xfrm>
            <a:custGeom>
              <a:avLst/>
              <a:gdLst/>
              <a:ahLst/>
              <a:cxnLst/>
              <a:rect l="l" t="t" r="r" b="b"/>
              <a:pathLst>
                <a:path w="441568" h="215584">
                  <a:moveTo>
                    <a:pt x="0" y="0"/>
                  </a:moveTo>
                  <a:lnTo>
                    <a:pt x="441568" y="0"/>
                  </a:lnTo>
                  <a:lnTo>
                    <a:pt x="441568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41568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27104" y="4281049"/>
            <a:ext cx="5756484" cy="642928"/>
            <a:chOff x="0" y="0"/>
            <a:chExt cx="1930245" cy="2155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0245" cy="215584"/>
            </a:xfrm>
            <a:custGeom>
              <a:avLst/>
              <a:gdLst/>
              <a:ahLst/>
              <a:cxnLst/>
              <a:rect l="l" t="t" r="r" b="b"/>
              <a:pathLst>
                <a:path w="1930245" h="215584">
                  <a:moveTo>
                    <a:pt x="0" y="0"/>
                  </a:moveTo>
                  <a:lnTo>
                    <a:pt x="1930245" y="0"/>
                  </a:lnTo>
                  <a:lnTo>
                    <a:pt x="1930245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30245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39711" y="4346735"/>
            <a:ext cx="720943" cy="5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414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01.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51484" y="4411515"/>
            <a:ext cx="3191153" cy="34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171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지역별 관광지 정보 수집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965789" y="5229901"/>
            <a:ext cx="1397265" cy="642928"/>
            <a:chOff x="0" y="0"/>
            <a:chExt cx="468526" cy="2155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8526" cy="215584"/>
            </a:xfrm>
            <a:custGeom>
              <a:avLst/>
              <a:gdLst/>
              <a:ahLst/>
              <a:cxnLst/>
              <a:rect l="l" t="t" r="r" b="b"/>
              <a:pathLst>
                <a:path w="468526" h="215584">
                  <a:moveTo>
                    <a:pt x="0" y="0"/>
                  </a:moveTo>
                  <a:lnTo>
                    <a:pt x="468526" y="0"/>
                  </a:lnTo>
                  <a:lnTo>
                    <a:pt x="468526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68526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96727" y="5229901"/>
            <a:ext cx="5677336" cy="642928"/>
            <a:chOff x="0" y="0"/>
            <a:chExt cx="1903705" cy="2155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03705" cy="215584"/>
            </a:xfrm>
            <a:custGeom>
              <a:avLst/>
              <a:gdLst/>
              <a:ahLst/>
              <a:cxnLst/>
              <a:rect l="l" t="t" r="r" b="b"/>
              <a:pathLst>
                <a:path w="1903705" h="215584">
                  <a:moveTo>
                    <a:pt x="0" y="0"/>
                  </a:moveTo>
                  <a:lnTo>
                    <a:pt x="1903705" y="0"/>
                  </a:lnTo>
                  <a:lnTo>
                    <a:pt x="1903705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903705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30186" y="5295586"/>
            <a:ext cx="764957" cy="5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414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02.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28701" y="5360366"/>
            <a:ext cx="3104411" cy="34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171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관광지, 숙박, 음식점 조회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974728" y="6992006"/>
            <a:ext cx="7199335" cy="642928"/>
            <a:chOff x="0" y="0"/>
            <a:chExt cx="9599114" cy="85723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615940" cy="857237"/>
              <a:chOff x="0" y="0"/>
              <a:chExt cx="406389" cy="21558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06389" cy="215584"/>
              </a:xfrm>
              <a:custGeom>
                <a:avLst/>
                <a:gdLst/>
                <a:ahLst/>
                <a:cxnLst/>
                <a:rect l="l" t="t" r="r" b="b"/>
                <a:pathLst>
                  <a:path w="406389" h="215584">
                    <a:moveTo>
                      <a:pt x="0" y="0"/>
                    </a:moveTo>
                    <a:lnTo>
                      <a:pt x="406389" y="0"/>
                    </a:lnTo>
                    <a:lnTo>
                      <a:pt x="406389" y="215584"/>
                    </a:lnTo>
                    <a:lnTo>
                      <a:pt x="0" y="215584"/>
                    </a:lnTo>
                    <a:close/>
                  </a:path>
                </a:pathLst>
              </a:custGeom>
              <a:solidFill>
                <a:srgbClr val="FFFFFF">
                  <a:alpha val="69804"/>
                </a:srgbClr>
              </a:solidFill>
              <a:ln w="19050" cap="sq">
                <a:solidFill>
                  <a:srgbClr val="7F90D4">
                    <a:alpha val="69804"/>
                  </a:srgbClr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406389" cy="244159"/>
              </a:xfrm>
              <a:prstGeom prst="rect">
                <a:avLst/>
              </a:prstGeom>
            </p:spPr>
            <p:txBody>
              <a:bodyPr lIns="39321" tIns="39321" rIns="39321" bIns="39321" rtlCol="0" anchor="ctr"/>
              <a:lstStyle/>
              <a:p>
                <a:pPr algn="ctr">
                  <a:lnSpc>
                    <a:spcPts val="2912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770533" y="0"/>
              <a:ext cx="7828581" cy="857237"/>
              <a:chOff x="0" y="0"/>
              <a:chExt cx="1968790" cy="2155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68790" cy="215584"/>
              </a:xfrm>
              <a:custGeom>
                <a:avLst/>
                <a:gdLst/>
                <a:ahLst/>
                <a:cxnLst/>
                <a:rect l="l" t="t" r="r" b="b"/>
                <a:pathLst>
                  <a:path w="1968790" h="215584">
                    <a:moveTo>
                      <a:pt x="0" y="0"/>
                    </a:moveTo>
                    <a:lnTo>
                      <a:pt x="1968790" y="0"/>
                    </a:lnTo>
                    <a:lnTo>
                      <a:pt x="1968790" y="215584"/>
                    </a:lnTo>
                    <a:lnTo>
                      <a:pt x="0" y="215584"/>
                    </a:lnTo>
                    <a:close/>
                  </a:path>
                </a:pathLst>
              </a:custGeom>
              <a:solidFill>
                <a:srgbClr val="FFFFFF">
                  <a:alpha val="69804"/>
                </a:srgbClr>
              </a:solidFill>
              <a:ln w="19050" cap="sq">
                <a:solidFill>
                  <a:srgbClr val="7F90D4">
                    <a:alpha val="69804"/>
                  </a:srgbClr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968790" cy="244159"/>
              </a:xfrm>
              <a:prstGeom prst="rect">
                <a:avLst/>
              </a:prstGeom>
            </p:spPr>
            <p:txBody>
              <a:bodyPr lIns="39321" tIns="39321" rIns="39321" bIns="39321" rtlCol="0" anchor="ctr"/>
              <a:lstStyle/>
              <a:p>
                <a:pPr algn="ctr">
                  <a:lnSpc>
                    <a:spcPts val="2912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490196" y="100281"/>
              <a:ext cx="884674" cy="72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38"/>
                </a:lnSpc>
              </a:pPr>
              <a:r>
                <a:rPr lang="en-US" sz="3414">
                  <a:solidFill>
                    <a:srgbClr val="545454"/>
                  </a:solidFill>
                  <a:latin typeface="각진펜"/>
                  <a:ea typeface="각진펜"/>
                  <a:cs typeface="각진펜"/>
                  <a:sym typeface="각진펜"/>
                </a:rPr>
                <a:t>04.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3160" y="180304"/>
              <a:ext cx="3590257" cy="452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22"/>
                </a:lnSpc>
              </a:pPr>
              <a:r>
                <a:rPr lang="en-US" sz="2171">
                  <a:solidFill>
                    <a:srgbClr val="545454"/>
                  </a:solidFill>
                  <a:latin typeface="각진펜"/>
                  <a:ea typeface="각진펜"/>
                  <a:cs typeface="각진펜"/>
                  <a:sym typeface="각진펜"/>
                </a:rPr>
                <a:t>여행 계획 경로 설정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669363" y="4281049"/>
            <a:ext cx="1544867" cy="642928"/>
            <a:chOff x="0" y="0"/>
            <a:chExt cx="518019" cy="2155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18019" cy="215584"/>
            </a:xfrm>
            <a:custGeom>
              <a:avLst/>
              <a:gdLst/>
              <a:ahLst/>
              <a:cxnLst/>
              <a:rect l="l" t="t" r="r" b="b"/>
              <a:pathLst>
                <a:path w="518019" h="215584">
                  <a:moveTo>
                    <a:pt x="0" y="0"/>
                  </a:moveTo>
                  <a:lnTo>
                    <a:pt x="518019" y="0"/>
                  </a:lnTo>
                  <a:lnTo>
                    <a:pt x="518019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sq">
              <a:solidFill>
                <a:srgbClr val="7F90D4">
                  <a:alpha val="69804"/>
                </a:srgbClr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518019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62024" y="4281049"/>
            <a:ext cx="5338578" cy="642928"/>
            <a:chOff x="0" y="0"/>
            <a:chExt cx="1790114" cy="21558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90114" cy="215584"/>
            </a:xfrm>
            <a:custGeom>
              <a:avLst/>
              <a:gdLst/>
              <a:ahLst/>
              <a:cxnLst/>
              <a:rect l="l" t="t" r="r" b="b"/>
              <a:pathLst>
                <a:path w="1790114" h="215584">
                  <a:moveTo>
                    <a:pt x="0" y="0"/>
                  </a:moveTo>
                  <a:lnTo>
                    <a:pt x="1790114" y="0"/>
                  </a:lnTo>
                  <a:lnTo>
                    <a:pt x="1790114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sq">
              <a:solidFill>
                <a:srgbClr val="7F90D4">
                  <a:alpha val="69804"/>
                </a:srgbClr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790114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137999" y="4346735"/>
            <a:ext cx="845764" cy="5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414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05.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507938" y="4411515"/>
            <a:ext cx="3432348" cy="34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171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회원 주도의 hotplace 등록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669363" y="5229901"/>
            <a:ext cx="1526934" cy="642928"/>
            <a:chOff x="0" y="0"/>
            <a:chExt cx="512006" cy="21558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2006" cy="215584"/>
            </a:xfrm>
            <a:custGeom>
              <a:avLst/>
              <a:gdLst/>
              <a:ahLst/>
              <a:cxnLst/>
              <a:rect l="l" t="t" r="r" b="b"/>
              <a:pathLst>
                <a:path w="512006" h="215584">
                  <a:moveTo>
                    <a:pt x="0" y="0"/>
                  </a:moveTo>
                  <a:lnTo>
                    <a:pt x="512006" y="0"/>
                  </a:lnTo>
                  <a:lnTo>
                    <a:pt x="512006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512006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342376" y="5229901"/>
            <a:ext cx="5358226" cy="642928"/>
            <a:chOff x="0" y="0"/>
            <a:chExt cx="1796702" cy="21558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96702" cy="215584"/>
            </a:xfrm>
            <a:custGeom>
              <a:avLst/>
              <a:gdLst/>
              <a:ahLst/>
              <a:cxnLst/>
              <a:rect l="l" t="t" r="r" b="b"/>
              <a:pathLst>
                <a:path w="1796702" h="215584">
                  <a:moveTo>
                    <a:pt x="0" y="0"/>
                  </a:moveTo>
                  <a:lnTo>
                    <a:pt x="1796702" y="0"/>
                  </a:lnTo>
                  <a:lnTo>
                    <a:pt x="1796702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1796702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0132559" y="5295586"/>
            <a:ext cx="835947" cy="5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414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06.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486597" y="5360366"/>
            <a:ext cx="3392507" cy="34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171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회원 관리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669363" y="6110953"/>
            <a:ext cx="1526934" cy="642928"/>
            <a:chOff x="0" y="0"/>
            <a:chExt cx="512006" cy="21558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12006" cy="215584"/>
            </a:xfrm>
            <a:custGeom>
              <a:avLst/>
              <a:gdLst/>
              <a:ahLst/>
              <a:cxnLst/>
              <a:rect l="l" t="t" r="r" b="b"/>
              <a:pathLst>
                <a:path w="512006" h="215584">
                  <a:moveTo>
                    <a:pt x="0" y="0"/>
                  </a:moveTo>
                  <a:lnTo>
                    <a:pt x="512006" y="0"/>
                  </a:lnTo>
                  <a:lnTo>
                    <a:pt x="512006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512006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342376" y="6110953"/>
            <a:ext cx="5358226" cy="642928"/>
            <a:chOff x="0" y="0"/>
            <a:chExt cx="1796702" cy="21558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796702" cy="215584"/>
            </a:xfrm>
            <a:custGeom>
              <a:avLst/>
              <a:gdLst/>
              <a:ahLst/>
              <a:cxnLst/>
              <a:rect l="l" t="t" r="r" b="b"/>
              <a:pathLst>
                <a:path w="1796702" h="215584">
                  <a:moveTo>
                    <a:pt x="0" y="0"/>
                  </a:moveTo>
                  <a:lnTo>
                    <a:pt x="1796702" y="0"/>
                  </a:lnTo>
                  <a:lnTo>
                    <a:pt x="1796702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796702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132559" y="6176639"/>
            <a:ext cx="835947" cy="5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414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07.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486597" y="6241419"/>
            <a:ext cx="3392507" cy="34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171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로그인 관리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669363" y="7068206"/>
            <a:ext cx="1468409" cy="642928"/>
            <a:chOff x="0" y="0"/>
            <a:chExt cx="492382" cy="21558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92382" cy="215584"/>
            </a:xfrm>
            <a:custGeom>
              <a:avLst/>
              <a:gdLst/>
              <a:ahLst/>
              <a:cxnLst/>
              <a:rect l="l" t="t" r="r" b="b"/>
              <a:pathLst>
                <a:path w="492382" h="215584">
                  <a:moveTo>
                    <a:pt x="0" y="0"/>
                  </a:moveTo>
                  <a:lnTo>
                    <a:pt x="492382" y="0"/>
                  </a:lnTo>
                  <a:lnTo>
                    <a:pt x="492382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sq">
              <a:solidFill>
                <a:srgbClr val="7F90D4">
                  <a:alpha val="69804"/>
                </a:srgbClr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28575"/>
              <a:ext cx="492382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1278252" y="7068206"/>
            <a:ext cx="5422350" cy="642928"/>
            <a:chOff x="0" y="0"/>
            <a:chExt cx="1818204" cy="21558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818204" cy="215584"/>
            </a:xfrm>
            <a:custGeom>
              <a:avLst/>
              <a:gdLst/>
              <a:ahLst/>
              <a:cxnLst/>
              <a:rect l="l" t="t" r="r" b="b"/>
              <a:pathLst>
                <a:path w="1818204" h="215584">
                  <a:moveTo>
                    <a:pt x="0" y="0"/>
                  </a:moveTo>
                  <a:lnTo>
                    <a:pt x="1818204" y="0"/>
                  </a:lnTo>
                  <a:lnTo>
                    <a:pt x="1818204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sq">
              <a:solidFill>
                <a:srgbClr val="7F90D4">
                  <a:alpha val="69804"/>
                </a:srgbClr>
              </a:solidFill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28575"/>
              <a:ext cx="1818204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114806" y="7133891"/>
            <a:ext cx="803906" cy="5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414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08.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416945" y="7198671"/>
            <a:ext cx="3262477" cy="34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171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공유  게시판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91250" y="1254206"/>
            <a:ext cx="492725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기획 배경 및 목표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974728" y="6101428"/>
            <a:ext cx="1186219" cy="642928"/>
            <a:chOff x="0" y="0"/>
            <a:chExt cx="397759" cy="215584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97759" cy="215584"/>
            </a:xfrm>
            <a:custGeom>
              <a:avLst/>
              <a:gdLst/>
              <a:ahLst/>
              <a:cxnLst/>
              <a:rect l="l" t="t" r="r" b="b"/>
              <a:pathLst>
                <a:path w="397759" h="215584">
                  <a:moveTo>
                    <a:pt x="0" y="0"/>
                  </a:moveTo>
                  <a:lnTo>
                    <a:pt x="397759" y="0"/>
                  </a:lnTo>
                  <a:lnTo>
                    <a:pt x="397759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397759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3265490" y="6101428"/>
            <a:ext cx="5908573" cy="642928"/>
            <a:chOff x="0" y="0"/>
            <a:chExt cx="1981242" cy="21558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981242" cy="215584"/>
            </a:xfrm>
            <a:custGeom>
              <a:avLst/>
              <a:gdLst/>
              <a:ahLst/>
              <a:cxnLst/>
              <a:rect l="l" t="t" r="r" b="b"/>
              <a:pathLst>
                <a:path w="1981242" h="215584">
                  <a:moveTo>
                    <a:pt x="0" y="0"/>
                  </a:moveTo>
                  <a:lnTo>
                    <a:pt x="1981242" y="0"/>
                  </a:lnTo>
                  <a:lnTo>
                    <a:pt x="1981242" y="215584"/>
                  </a:lnTo>
                  <a:lnTo>
                    <a:pt x="0" y="21558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1981242" cy="244159"/>
            </a:xfrm>
            <a:prstGeom prst="rect">
              <a:avLst/>
            </a:prstGeom>
          </p:spPr>
          <p:txBody>
            <a:bodyPr lIns="39321" tIns="39321" rIns="39321" bIns="39321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2330186" y="6167114"/>
            <a:ext cx="649416" cy="5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414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03.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3377530" y="6231894"/>
            <a:ext cx="4541382" cy="34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171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문화시설 , 공연, 여행코스, 쇼핑 조회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91308"/>
              </p:ext>
            </p:extLst>
          </p:nvPr>
        </p:nvGraphicFramePr>
        <p:xfrm>
          <a:off x="1000997" y="2894846"/>
          <a:ext cx="3152316" cy="6831829"/>
        </p:xfrm>
        <a:graphic>
          <a:graphicData uri="http://schemas.openxmlformats.org/drawingml/2006/table">
            <a:tbl>
              <a:tblPr/>
              <a:tblGrid>
                <a:gridCol w="315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042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1주차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10.28.~11.03.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90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14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기획 및 기초 설계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3264">
                <a:tc>
                  <a:txBody>
                    <a:bodyPr/>
                    <a:lstStyle/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주제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선정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및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구체화</a:t>
                      </a:r>
                      <a:endParaRPr lang="en-US" sz="1100" dirty="0"/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개발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기술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선정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ERD,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명세서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산출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프로젝트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세팅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UI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디자인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91250" y="1254206"/>
            <a:ext cx="511775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추진 계획 및 일정 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90347"/>
              </p:ext>
            </p:extLst>
          </p:nvPr>
        </p:nvGraphicFramePr>
        <p:xfrm>
          <a:off x="4865898" y="2902801"/>
          <a:ext cx="3510901" cy="6831829"/>
        </p:xfrm>
        <a:graphic>
          <a:graphicData uri="http://schemas.openxmlformats.org/drawingml/2006/table">
            <a:tbl>
              <a:tblPr/>
              <a:tblGrid>
                <a:gridCol w="3510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042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 dirty="0">
                          <a:solidFill>
                            <a:srgbClr val="FFFFFF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2주차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11.04.~11.10.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90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14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필수 기능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3264">
                <a:tc>
                  <a:txBody>
                    <a:bodyPr/>
                    <a:lstStyle/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회원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관리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기능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구현</a:t>
                      </a:r>
                      <a:endParaRPr lang="en-US" sz="1100" dirty="0"/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지역별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/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카테고리별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관광지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정보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제공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기능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구현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여행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계획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생성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,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수정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,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삭제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기능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구현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324954"/>
              </p:ext>
            </p:extLst>
          </p:nvPr>
        </p:nvGraphicFramePr>
        <p:xfrm>
          <a:off x="9089384" y="2902801"/>
          <a:ext cx="3625805" cy="6831829"/>
        </p:xfrm>
        <a:graphic>
          <a:graphicData uri="http://schemas.openxmlformats.org/drawingml/2006/table">
            <a:tbl>
              <a:tblPr/>
              <a:tblGrid>
                <a:gridCol w="3625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042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 dirty="0">
                          <a:solidFill>
                            <a:srgbClr val="FFFFFF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3주차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11.11.~11.17.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90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14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심화 기능 및 AI 기능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3264">
                <a:tc>
                  <a:txBody>
                    <a:bodyPr/>
                    <a:lstStyle/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관광지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AI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설명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기능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구현</a:t>
                      </a:r>
                      <a:endParaRPr lang="en-US" sz="1100" dirty="0"/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리뷰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/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별점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등록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, </a:t>
                      </a:r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관심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여행지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추가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기능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구현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공유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게시판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기능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구현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관광지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상세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페이지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구현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146865"/>
              </p:ext>
            </p:extLst>
          </p:nvPr>
        </p:nvGraphicFramePr>
        <p:xfrm>
          <a:off x="13427774" y="2894846"/>
          <a:ext cx="3412426" cy="6831829"/>
        </p:xfrm>
        <a:graphic>
          <a:graphicData uri="http://schemas.openxmlformats.org/drawingml/2006/table">
            <a:tbl>
              <a:tblPr/>
              <a:tblGrid>
                <a:gridCol w="3412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042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4주차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11.18.~11.24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90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14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마무리 및 리팩토링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3264">
                <a:tc>
                  <a:txBody>
                    <a:bodyPr/>
                    <a:lstStyle/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UX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고려한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디자인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수정</a:t>
                      </a:r>
                      <a:endParaRPr lang="en-US" sz="1100" dirty="0"/>
                    </a:p>
                    <a:p>
                      <a:pPr marL="410208" lvl="1" indent="-205104" algn="l">
                        <a:lnSpc>
                          <a:spcPts val="3799"/>
                        </a:lnSpc>
                        <a:buFont typeface="Arial"/>
                        <a:buChar char="•"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추가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기능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고려</a:t>
                      </a: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  <a:p>
                      <a:pPr algn="l">
                        <a:lnSpc>
                          <a:spcPts val="3799"/>
                        </a:lnSpc>
                      </a:pPr>
                      <a:endParaRPr lang="en-US" sz="1899" dirty="0">
                        <a:solidFill>
                          <a:srgbClr val="000000"/>
                        </a:solidFill>
                        <a:latin typeface="각진펜"/>
                        <a:ea typeface="각진펜"/>
                        <a:cs typeface="각진펜"/>
                        <a:sym typeface="각진펜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94846"/>
            <a:ext cx="5007034" cy="4846255"/>
            <a:chOff x="0" y="0"/>
            <a:chExt cx="1318725" cy="1276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8725" cy="1276380"/>
            </a:xfrm>
            <a:custGeom>
              <a:avLst/>
              <a:gdLst/>
              <a:ahLst/>
              <a:cxnLst/>
              <a:rect l="l" t="t" r="r" b="b"/>
              <a:pathLst>
                <a:path w="1318725" h="127638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237725"/>
                  </a:lnTo>
                  <a:cubicBezTo>
                    <a:pt x="1318725" y="1259074"/>
                    <a:pt x="1301419" y="1276380"/>
                    <a:pt x="1280070" y="1276380"/>
                  </a:cubicBezTo>
                  <a:lnTo>
                    <a:pt x="38655" y="1276380"/>
                  </a:lnTo>
                  <a:cubicBezTo>
                    <a:pt x="28403" y="1276380"/>
                    <a:pt x="18571" y="1272307"/>
                    <a:pt x="11322" y="1265058"/>
                  </a:cubicBezTo>
                  <a:cubicBezTo>
                    <a:pt x="4073" y="1257809"/>
                    <a:pt x="0" y="1247977"/>
                    <a:pt x="0" y="1237725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8725" cy="1324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614923" y="2894846"/>
            <a:ext cx="9819723" cy="4846255"/>
            <a:chOff x="0" y="0"/>
            <a:chExt cx="2586264" cy="1276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6264" cy="1276380"/>
            </a:xfrm>
            <a:custGeom>
              <a:avLst/>
              <a:gdLst/>
              <a:ahLst/>
              <a:cxnLst/>
              <a:rect l="l" t="t" r="r" b="b"/>
              <a:pathLst>
                <a:path w="2586264" h="1276380">
                  <a:moveTo>
                    <a:pt x="19710" y="0"/>
                  </a:moveTo>
                  <a:lnTo>
                    <a:pt x="2566554" y="0"/>
                  </a:lnTo>
                  <a:cubicBezTo>
                    <a:pt x="2577440" y="0"/>
                    <a:pt x="2586264" y="8825"/>
                    <a:pt x="2586264" y="19710"/>
                  </a:cubicBezTo>
                  <a:lnTo>
                    <a:pt x="2586264" y="1256670"/>
                  </a:lnTo>
                  <a:cubicBezTo>
                    <a:pt x="2586264" y="1267555"/>
                    <a:pt x="2577440" y="1276380"/>
                    <a:pt x="2566554" y="1276380"/>
                  </a:cubicBezTo>
                  <a:lnTo>
                    <a:pt x="19710" y="1276380"/>
                  </a:lnTo>
                  <a:cubicBezTo>
                    <a:pt x="8825" y="1276380"/>
                    <a:pt x="0" y="1267555"/>
                    <a:pt x="0" y="1256670"/>
                  </a:cubicBezTo>
                  <a:lnTo>
                    <a:pt x="0" y="19710"/>
                  </a:lnTo>
                  <a:cubicBezTo>
                    <a:pt x="0" y="8825"/>
                    <a:pt x="8825" y="0"/>
                    <a:pt x="197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586264" cy="1324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124799" y="5074574"/>
            <a:ext cx="625561" cy="486800"/>
          </a:xfrm>
          <a:custGeom>
            <a:avLst/>
            <a:gdLst/>
            <a:ahLst/>
            <a:cxnLst/>
            <a:rect l="l" t="t" r="r" b="b"/>
            <a:pathLst>
              <a:path w="625561" h="486800">
                <a:moveTo>
                  <a:pt x="0" y="0"/>
                </a:moveTo>
                <a:lnTo>
                  <a:pt x="625561" y="0"/>
                </a:lnTo>
                <a:lnTo>
                  <a:pt x="625561" y="486800"/>
                </a:lnTo>
                <a:lnTo>
                  <a:pt x="0" y="4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4750" y="3080070"/>
            <a:ext cx="4374934" cy="1193164"/>
          </a:xfrm>
          <a:custGeom>
            <a:avLst/>
            <a:gdLst/>
            <a:ahLst/>
            <a:cxnLst/>
            <a:rect l="l" t="t" r="r" b="b"/>
            <a:pathLst>
              <a:path w="4374934" h="1193164">
                <a:moveTo>
                  <a:pt x="0" y="0"/>
                </a:moveTo>
                <a:lnTo>
                  <a:pt x="4374934" y="0"/>
                </a:lnTo>
                <a:lnTo>
                  <a:pt x="4374934" y="1193164"/>
                </a:lnTo>
                <a:lnTo>
                  <a:pt x="0" y="119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4750" y="4835722"/>
            <a:ext cx="3679662" cy="2156414"/>
          </a:xfrm>
          <a:custGeom>
            <a:avLst/>
            <a:gdLst/>
            <a:ahLst/>
            <a:cxnLst/>
            <a:rect l="l" t="t" r="r" b="b"/>
            <a:pathLst>
              <a:path w="3679662" h="2156414">
                <a:moveTo>
                  <a:pt x="0" y="0"/>
                </a:moveTo>
                <a:lnTo>
                  <a:pt x="3679662" y="0"/>
                </a:lnTo>
                <a:lnTo>
                  <a:pt x="3679662" y="2156414"/>
                </a:lnTo>
                <a:lnTo>
                  <a:pt x="0" y="2156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63" t="-192" r="-1666" b="-2151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66075" y="8122101"/>
            <a:ext cx="15368571" cy="1477558"/>
            <a:chOff x="0" y="0"/>
            <a:chExt cx="4047689" cy="3891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47689" cy="389151"/>
            </a:xfrm>
            <a:custGeom>
              <a:avLst/>
              <a:gdLst/>
              <a:ahLst/>
              <a:cxnLst/>
              <a:rect l="l" t="t" r="r" b="b"/>
              <a:pathLst>
                <a:path w="4047689" h="389151">
                  <a:moveTo>
                    <a:pt x="12594" y="0"/>
                  </a:moveTo>
                  <a:lnTo>
                    <a:pt x="4035096" y="0"/>
                  </a:lnTo>
                  <a:cubicBezTo>
                    <a:pt x="4042051" y="0"/>
                    <a:pt x="4047689" y="5638"/>
                    <a:pt x="4047689" y="12594"/>
                  </a:cubicBezTo>
                  <a:lnTo>
                    <a:pt x="4047689" y="376557"/>
                  </a:lnTo>
                  <a:cubicBezTo>
                    <a:pt x="4047689" y="379897"/>
                    <a:pt x="4046363" y="383101"/>
                    <a:pt x="4044001" y="385462"/>
                  </a:cubicBezTo>
                  <a:cubicBezTo>
                    <a:pt x="4041639" y="387824"/>
                    <a:pt x="4038436" y="389151"/>
                    <a:pt x="4035096" y="389151"/>
                  </a:cubicBezTo>
                  <a:lnTo>
                    <a:pt x="12594" y="389151"/>
                  </a:lnTo>
                  <a:cubicBezTo>
                    <a:pt x="5638" y="389151"/>
                    <a:pt x="0" y="383513"/>
                    <a:pt x="0" y="376557"/>
                  </a:cubicBezTo>
                  <a:lnTo>
                    <a:pt x="0" y="12594"/>
                  </a:lnTo>
                  <a:cubicBezTo>
                    <a:pt x="0" y="5638"/>
                    <a:pt x="5638" y="0"/>
                    <a:pt x="125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047689" cy="436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67450" y="8207718"/>
            <a:ext cx="1165101" cy="1306326"/>
          </a:xfrm>
          <a:custGeom>
            <a:avLst/>
            <a:gdLst/>
            <a:ahLst/>
            <a:cxnLst/>
            <a:rect l="l" t="t" r="r" b="b"/>
            <a:pathLst>
              <a:path w="1165101" h="1306326">
                <a:moveTo>
                  <a:pt x="0" y="0"/>
                </a:moveTo>
                <a:lnTo>
                  <a:pt x="1165101" y="0"/>
                </a:lnTo>
                <a:lnTo>
                  <a:pt x="1165101" y="1306325"/>
                </a:lnTo>
                <a:lnTo>
                  <a:pt x="0" y="1306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44750" y="4330896"/>
            <a:ext cx="158793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트리플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1250" y="1254206"/>
            <a:ext cx="26795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시장 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41509" y="4635349"/>
            <a:ext cx="507604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475570"/>
                </a:solidFill>
                <a:latin typeface="각진펜"/>
                <a:ea typeface="각진펜"/>
                <a:cs typeface="각진펜"/>
                <a:sym typeface="각진펜"/>
              </a:rPr>
              <a:t>편리한 여행 일정 생성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475570"/>
                </a:solidFill>
                <a:latin typeface="각진펜"/>
                <a:ea typeface="각진펜"/>
                <a:cs typeface="각진펜"/>
                <a:sym typeface="각진펜"/>
              </a:rPr>
              <a:t>활발한 여행 커뮤니티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4519" y="7046387"/>
            <a:ext cx="293633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트립 어드바이저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98643" y="8363585"/>
            <a:ext cx="3580966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4"/>
              </a:lnSpc>
              <a:spcBef>
                <a:spcPct val="0"/>
              </a:spcBef>
            </a:pPr>
            <a:r>
              <a:rPr lang="en-US" sz="5499">
                <a:solidFill>
                  <a:srgbClr val="404040"/>
                </a:solidFill>
                <a:latin typeface="각진펜"/>
                <a:ea typeface="각진펜"/>
                <a:cs typeface="각진펜"/>
                <a:sym typeface="각진펜"/>
              </a:rPr>
              <a:t>PENGUPLAN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83573" y="8407400"/>
            <a:ext cx="8257909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75570"/>
                </a:solidFill>
                <a:latin typeface="각진펜"/>
                <a:ea typeface="각진펜"/>
                <a:cs typeface="각진펜"/>
                <a:sym typeface="각진펜"/>
              </a:rPr>
              <a:t>여행 코스, 축제, 공연 등 더욱 세분화된 카테고리 제공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75570"/>
                </a:solidFill>
                <a:latin typeface="각진펜"/>
                <a:ea typeface="각진펜"/>
                <a:cs typeface="각진펜"/>
                <a:sym typeface="각진펜"/>
              </a:rPr>
              <a:t>공개 / 비공개 가능한 여행 일정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7276" y="3725761"/>
            <a:ext cx="5891825" cy="5232556"/>
            <a:chOff x="0" y="0"/>
            <a:chExt cx="1551756" cy="13781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1756" cy="1378122"/>
            </a:xfrm>
            <a:custGeom>
              <a:avLst/>
              <a:gdLst/>
              <a:ahLst/>
              <a:cxnLst/>
              <a:rect l="l" t="t" r="r" b="b"/>
              <a:pathLst>
                <a:path w="1551756" h="1378122">
                  <a:moveTo>
                    <a:pt x="67015" y="0"/>
                  </a:moveTo>
                  <a:lnTo>
                    <a:pt x="1484742" y="0"/>
                  </a:lnTo>
                  <a:cubicBezTo>
                    <a:pt x="1502515" y="0"/>
                    <a:pt x="1519561" y="7060"/>
                    <a:pt x="1532128" y="19628"/>
                  </a:cubicBezTo>
                  <a:cubicBezTo>
                    <a:pt x="1544696" y="32196"/>
                    <a:pt x="1551756" y="49241"/>
                    <a:pt x="1551756" y="67015"/>
                  </a:cubicBezTo>
                  <a:lnTo>
                    <a:pt x="1551756" y="1311107"/>
                  </a:lnTo>
                  <a:cubicBezTo>
                    <a:pt x="1551756" y="1348118"/>
                    <a:pt x="1521753" y="1378122"/>
                    <a:pt x="1484742" y="1378122"/>
                  </a:cubicBezTo>
                  <a:lnTo>
                    <a:pt x="67015" y="1378122"/>
                  </a:lnTo>
                  <a:cubicBezTo>
                    <a:pt x="30003" y="1378122"/>
                    <a:pt x="0" y="1348118"/>
                    <a:pt x="0" y="1311107"/>
                  </a:cubicBezTo>
                  <a:lnTo>
                    <a:pt x="0" y="67015"/>
                  </a:lnTo>
                  <a:cubicBezTo>
                    <a:pt x="0" y="30003"/>
                    <a:pt x="30003" y="0"/>
                    <a:pt x="6701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51756" cy="1406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89707" y="4875557"/>
            <a:ext cx="2849614" cy="1048785"/>
          </a:xfrm>
          <a:custGeom>
            <a:avLst/>
            <a:gdLst/>
            <a:ahLst/>
            <a:cxnLst/>
            <a:rect l="l" t="t" r="r" b="b"/>
            <a:pathLst>
              <a:path w="2849614" h="1048785">
                <a:moveTo>
                  <a:pt x="0" y="0"/>
                </a:moveTo>
                <a:lnTo>
                  <a:pt x="2849614" y="0"/>
                </a:lnTo>
                <a:lnTo>
                  <a:pt x="2849614" y="1048784"/>
                </a:lnTo>
                <a:lnTo>
                  <a:pt x="0" y="104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79" t="-56223" r="-25825" b="-564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89707" y="6651846"/>
            <a:ext cx="2963421" cy="1223847"/>
          </a:xfrm>
          <a:custGeom>
            <a:avLst/>
            <a:gdLst/>
            <a:ahLst/>
            <a:cxnLst/>
            <a:rect l="l" t="t" r="r" b="b"/>
            <a:pathLst>
              <a:path w="2963421" h="1223847">
                <a:moveTo>
                  <a:pt x="0" y="0"/>
                </a:moveTo>
                <a:lnTo>
                  <a:pt x="2963421" y="0"/>
                </a:lnTo>
                <a:lnTo>
                  <a:pt x="2963421" y="1223846"/>
                </a:lnTo>
                <a:lnTo>
                  <a:pt x="0" y="1223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38" t="-20044" r="-11536" b="-3127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36643" y="3725761"/>
            <a:ext cx="5891825" cy="5232556"/>
            <a:chOff x="0" y="0"/>
            <a:chExt cx="1551756" cy="13781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756" cy="1378122"/>
            </a:xfrm>
            <a:custGeom>
              <a:avLst/>
              <a:gdLst/>
              <a:ahLst/>
              <a:cxnLst/>
              <a:rect l="l" t="t" r="r" b="b"/>
              <a:pathLst>
                <a:path w="1551756" h="1378122">
                  <a:moveTo>
                    <a:pt x="67015" y="0"/>
                  </a:moveTo>
                  <a:lnTo>
                    <a:pt x="1484742" y="0"/>
                  </a:lnTo>
                  <a:cubicBezTo>
                    <a:pt x="1502515" y="0"/>
                    <a:pt x="1519561" y="7060"/>
                    <a:pt x="1532128" y="19628"/>
                  </a:cubicBezTo>
                  <a:cubicBezTo>
                    <a:pt x="1544696" y="32196"/>
                    <a:pt x="1551756" y="49241"/>
                    <a:pt x="1551756" y="67015"/>
                  </a:cubicBezTo>
                  <a:lnTo>
                    <a:pt x="1551756" y="1311107"/>
                  </a:lnTo>
                  <a:cubicBezTo>
                    <a:pt x="1551756" y="1348118"/>
                    <a:pt x="1521753" y="1378122"/>
                    <a:pt x="1484742" y="1378122"/>
                  </a:cubicBezTo>
                  <a:lnTo>
                    <a:pt x="67015" y="1378122"/>
                  </a:lnTo>
                  <a:cubicBezTo>
                    <a:pt x="30003" y="1378122"/>
                    <a:pt x="0" y="1348118"/>
                    <a:pt x="0" y="1311107"/>
                  </a:cubicBezTo>
                  <a:lnTo>
                    <a:pt x="0" y="67015"/>
                  </a:lnTo>
                  <a:cubicBezTo>
                    <a:pt x="0" y="30003"/>
                    <a:pt x="30003" y="0"/>
                    <a:pt x="6701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551756" cy="1406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608078" y="4062070"/>
            <a:ext cx="2173040" cy="1727592"/>
          </a:xfrm>
          <a:custGeom>
            <a:avLst/>
            <a:gdLst/>
            <a:ahLst/>
            <a:cxnLst/>
            <a:rect l="l" t="t" r="r" b="b"/>
            <a:pathLst>
              <a:path w="2173040" h="1727592">
                <a:moveTo>
                  <a:pt x="0" y="0"/>
                </a:moveTo>
                <a:lnTo>
                  <a:pt x="2173040" y="0"/>
                </a:lnTo>
                <a:lnTo>
                  <a:pt x="2173040" y="1727592"/>
                </a:lnTo>
                <a:lnTo>
                  <a:pt x="0" y="172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10" r="-507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99116" y="5864367"/>
            <a:ext cx="1660974" cy="1612527"/>
          </a:xfrm>
          <a:custGeom>
            <a:avLst/>
            <a:gdLst/>
            <a:ahLst/>
            <a:cxnLst/>
            <a:rect l="l" t="t" r="r" b="b"/>
            <a:pathLst>
              <a:path w="1660974" h="1612527">
                <a:moveTo>
                  <a:pt x="0" y="0"/>
                </a:moveTo>
                <a:lnTo>
                  <a:pt x="1660973" y="0"/>
                </a:lnTo>
                <a:lnTo>
                  <a:pt x="1660973" y="1612528"/>
                </a:lnTo>
                <a:lnTo>
                  <a:pt x="0" y="1612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080" r="-4028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88687" y="4401474"/>
            <a:ext cx="1443820" cy="1996950"/>
          </a:xfrm>
          <a:custGeom>
            <a:avLst/>
            <a:gdLst/>
            <a:ahLst/>
            <a:cxnLst/>
            <a:rect l="l" t="t" r="r" b="b"/>
            <a:pathLst>
              <a:path w="1443820" h="1996950">
                <a:moveTo>
                  <a:pt x="0" y="0"/>
                </a:moveTo>
                <a:lnTo>
                  <a:pt x="1443820" y="0"/>
                </a:lnTo>
                <a:lnTo>
                  <a:pt x="1443820" y="1996950"/>
                </a:lnTo>
                <a:lnTo>
                  <a:pt x="0" y="1996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538" r="-1877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18882" y="4515410"/>
            <a:ext cx="2939642" cy="1348957"/>
          </a:xfrm>
          <a:custGeom>
            <a:avLst/>
            <a:gdLst/>
            <a:ahLst/>
            <a:cxnLst/>
            <a:rect l="l" t="t" r="r" b="b"/>
            <a:pathLst>
              <a:path w="2939642" h="1348957">
                <a:moveTo>
                  <a:pt x="0" y="0"/>
                </a:moveTo>
                <a:lnTo>
                  <a:pt x="2939642" y="0"/>
                </a:lnTo>
                <a:lnTo>
                  <a:pt x="2939642" y="1348957"/>
                </a:lnTo>
                <a:lnTo>
                  <a:pt x="0" y="1348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2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88695" y="6308741"/>
            <a:ext cx="2354708" cy="1566951"/>
          </a:xfrm>
          <a:custGeom>
            <a:avLst/>
            <a:gdLst/>
            <a:ahLst/>
            <a:cxnLst/>
            <a:rect l="l" t="t" r="r" b="b"/>
            <a:pathLst>
              <a:path w="2354708" h="1566951">
                <a:moveTo>
                  <a:pt x="0" y="0"/>
                </a:moveTo>
                <a:lnTo>
                  <a:pt x="2354708" y="0"/>
                </a:lnTo>
                <a:lnTo>
                  <a:pt x="2354708" y="1566951"/>
                </a:lnTo>
                <a:lnTo>
                  <a:pt x="0" y="15669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222204" y="7476895"/>
            <a:ext cx="1558914" cy="1364082"/>
          </a:xfrm>
          <a:custGeom>
            <a:avLst/>
            <a:gdLst/>
            <a:ahLst/>
            <a:cxnLst/>
            <a:rect l="l" t="t" r="r" b="b"/>
            <a:pathLst>
              <a:path w="1558914" h="1364082">
                <a:moveTo>
                  <a:pt x="0" y="0"/>
                </a:moveTo>
                <a:lnTo>
                  <a:pt x="1558914" y="0"/>
                </a:lnTo>
                <a:lnTo>
                  <a:pt x="1558914" y="1364082"/>
                </a:lnTo>
                <a:lnTo>
                  <a:pt x="0" y="13640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482" r="-2377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83301" y="7125515"/>
            <a:ext cx="1500354" cy="1500354"/>
          </a:xfrm>
          <a:custGeom>
            <a:avLst/>
            <a:gdLst/>
            <a:ahLst/>
            <a:cxnLst/>
            <a:rect l="l" t="t" r="r" b="b"/>
            <a:pathLst>
              <a:path w="1500354" h="1500354">
                <a:moveTo>
                  <a:pt x="0" y="0"/>
                </a:moveTo>
                <a:lnTo>
                  <a:pt x="1500355" y="0"/>
                </a:lnTo>
                <a:lnTo>
                  <a:pt x="1500355" y="1500355"/>
                </a:lnTo>
                <a:lnTo>
                  <a:pt x="0" y="1500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91250" y="1254206"/>
            <a:ext cx="687452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결과물 - 사용 기술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92240"/>
            <a:ext cx="1531495" cy="605204"/>
            <a:chOff x="0" y="0"/>
            <a:chExt cx="438511" cy="173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511" cy="173287"/>
            </a:xfrm>
            <a:custGeom>
              <a:avLst/>
              <a:gdLst/>
              <a:ahLst/>
              <a:cxnLst/>
              <a:rect l="l" t="t" r="r" b="b"/>
              <a:pathLst>
                <a:path w="438511" h="173287">
                  <a:moveTo>
                    <a:pt x="80882" y="0"/>
                  </a:moveTo>
                  <a:lnTo>
                    <a:pt x="357629" y="0"/>
                  </a:lnTo>
                  <a:cubicBezTo>
                    <a:pt x="379080" y="0"/>
                    <a:pt x="399653" y="8521"/>
                    <a:pt x="414821" y="23690"/>
                  </a:cubicBezTo>
                  <a:cubicBezTo>
                    <a:pt x="429989" y="38858"/>
                    <a:pt x="438511" y="59431"/>
                    <a:pt x="438511" y="80882"/>
                  </a:cubicBezTo>
                  <a:lnTo>
                    <a:pt x="438511" y="92405"/>
                  </a:lnTo>
                  <a:cubicBezTo>
                    <a:pt x="438511" y="137075"/>
                    <a:pt x="402299" y="173287"/>
                    <a:pt x="357629" y="173287"/>
                  </a:cubicBezTo>
                  <a:lnTo>
                    <a:pt x="80882" y="173287"/>
                  </a:lnTo>
                  <a:cubicBezTo>
                    <a:pt x="59431" y="173287"/>
                    <a:pt x="38858" y="164766"/>
                    <a:pt x="23690" y="149597"/>
                  </a:cubicBezTo>
                  <a:cubicBezTo>
                    <a:pt x="8521" y="134429"/>
                    <a:pt x="0" y="113856"/>
                    <a:pt x="0" y="92405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38511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메인 페이지</a:t>
              </a: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794448" y="4541224"/>
            <a:ext cx="1122288" cy="11510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1794448" y="6297444"/>
            <a:ext cx="955359" cy="12859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2916736" y="4238622"/>
            <a:ext cx="1482883" cy="605204"/>
            <a:chOff x="0" y="0"/>
            <a:chExt cx="424592" cy="1732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4592" cy="173287"/>
            </a:xfrm>
            <a:custGeom>
              <a:avLst/>
              <a:gdLst/>
              <a:ahLst/>
              <a:cxnLst/>
              <a:rect l="l" t="t" r="r" b="b"/>
              <a:pathLst>
                <a:path w="424592" h="173287">
                  <a:moveTo>
                    <a:pt x="83534" y="0"/>
                  </a:moveTo>
                  <a:lnTo>
                    <a:pt x="341058" y="0"/>
                  </a:lnTo>
                  <a:cubicBezTo>
                    <a:pt x="363213" y="0"/>
                    <a:pt x="384460" y="8801"/>
                    <a:pt x="400126" y="24466"/>
                  </a:cubicBezTo>
                  <a:cubicBezTo>
                    <a:pt x="415791" y="40132"/>
                    <a:pt x="424592" y="61379"/>
                    <a:pt x="424592" y="83534"/>
                  </a:cubicBezTo>
                  <a:lnTo>
                    <a:pt x="424592" y="89754"/>
                  </a:lnTo>
                  <a:cubicBezTo>
                    <a:pt x="424592" y="111908"/>
                    <a:pt x="415791" y="133155"/>
                    <a:pt x="400126" y="148821"/>
                  </a:cubicBezTo>
                  <a:cubicBezTo>
                    <a:pt x="384460" y="164486"/>
                    <a:pt x="363213" y="173287"/>
                    <a:pt x="341058" y="173287"/>
                  </a:cubicBezTo>
                  <a:lnTo>
                    <a:pt x="83534" y="173287"/>
                  </a:lnTo>
                  <a:cubicBezTo>
                    <a:pt x="61379" y="173287"/>
                    <a:pt x="40132" y="164486"/>
                    <a:pt x="24466" y="148821"/>
                  </a:cubicBezTo>
                  <a:cubicBezTo>
                    <a:pt x="8801" y="133155"/>
                    <a:pt x="0" y="111908"/>
                    <a:pt x="0" y="89754"/>
                  </a:cubicBezTo>
                  <a:lnTo>
                    <a:pt x="0" y="83534"/>
                  </a:lnTo>
                  <a:cubicBezTo>
                    <a:pt x="0" y="61379"/>
                    <a:pt x="8801" y="40132"/>
                    <a:pt x="24466" y="24466"/>
                  </a:cubicBezTo>
                  <a:cubicBezTo>
                    <a:pt x="40132" y="8801"/>
                    <a:pt x="61379" y="0"/>
                    <a:pt x="83534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424592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둘러보기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749806" y="7280817"/>
            <a:ext cx="1560922" cy="605204"/>
            <a:chOff x="0" y="0"/>
            <a:chExt cx="446937" cy="1732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6937" cy="173287"/>
            </a:xfrm>
            <a:custGeom>
              <a:avLst/>
              <a:gdLst/>
              <a:ahLst/>
              <a:cxnLst/>
              <a:rect l="l" t="t" r="r" b="b"/>
              <a:pathLst>
                <a:path w="446937" h="173287">
                  <a:moveTo>
                    <a:pt x="79357" y="0"/>
                  </a:moveTo>
                  <a:lnTo>
                    <a:pt x="367579" y="0"/>
                  </a:lnTo>
                  <a:cubicBezTo>
                    <a:pt x="411407" y="0"/>
                    <a:pt x="446937" y="35530"/>
                    <a:pt x="446937" y="79357"/>
                  </a:cubicBezTo>
                  <a:lnTo>
                    <a:pt x="446937" y="93930"/>
                  </a:lnTo>
                  <a:cubicBezTo>
                    <a:pt x="446937" y="137758"/>
                    <a:pt x="411407" y="173287"/>
                    <a:pt x="367579" y="173287"/>
                  </a:cubicBezTo>
                  <a:lnTo>
                    <a:pt x="79357" y="173287"/>
                  </a:lnTo>
                  <a:cubicBezTo>
                    <a:pt x="35530" y="173287"/>
                    <a:pt x="0" y="137758"/>
                    <a:pt x="0" y="93930"/>
                  </a:cubicBezTo>
                  <a:lnTo>
                    <a:pt x="0" y="79357"/>
                  </a:lnTo>
                  <a:cubicBezTo>
                    <a:pt x="0" y="35530"/>
                    <a:pt x="35530" y="0"/>
                    <a:pt x="79357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446937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여행하기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77004" y="7261767"/>
            <a:ext cx="1560922" cy="605204"/>
            <a:chOff x="0" y="0"/>
            <a:chExt cx="446937" cy="1732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937" cy="173287"/>
            </a:xfrm>
            <a:custGeom>
              <a:avLst/>
              <a:gdLst/>
              <a:ahLst/>
              <a:cxnLst/>
              <a:rect l="l" t="t" r="r" b="b"/>
              <a:pathLst>
                <a:path w="446937" h="173287">
                  <a:moveTo>
                    <a:pt x="79357" y="0"/>
                  </a:moveTo>
                  <a:lnTo>
                    <a:pt x="367579" y="0"/>
                  </a:lnTo>
                  <a:cubicBezTo>
                    <a:pt x="411407" y="0"/>
                    <a:pt x="446937" y="35530"/>
                    <a:pt x="446937" y="79357"/>
                  </a:cubicBezTo>
                  <a:lnTo>
                    <a:pt x="446937" y="93930"/>
                  </a:lnTo>
                  <a:cubicBezTo>
                    <a:pt x="446937" y="137758"/>
                    <a:pt x="411407" y="173287"/>
                    <a:pt x="367579" y="173287"/>
                  </a:cubicBezTo>
                  <a:lnTo>
                    <a:pt x="79357" y="173287"/>
                  </a:lnTo>
                  <a:cubicBezTo>
                    <a:pt x="35530" y="173287"/>
                    <a:pt x="0" y="137758"/>
                    <a:pt x="0" y="93930"/>
                  </a:cubicBezTo>
                  <a:lnTo>
                    <a:pt x="0" y="79357"/>
                  </a:lnTo>
                  <a:cubicBezTo>
                    <a:pt x="0" y="35530"/>
                    <a:pt x="35530" y="0"/>
                    <a:pt x="79357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446937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설정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87522" y="3146873"/>
            <a:ext cx="1560922" cy="605204"/>
            <a:chOff x="0" y="0"/>
            <a:chExt cx="446937" cy="1732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6937" cy="173287"/>
            </a:xfrm>
            <a:custGeom>
              <a:avLst/>
              <a:gdLst/>
              <a:ahLst/>
              <a:cxnLst/>
              <a:rect l="l" t="t" r="r" b="b"/>
              <a:pathLst>
                <a:path w="446937" h="173287">
                  <a:moveTo>
                    <a:pt x="79357" y="0"/>
                  </a:moveTo>
                  <a:lnTo>
                    <a:pt x="367579" y="0"/>
                  </a:lnTo>
                  <a:cubicBezTo>
                    <a:pt x="411407" y="0"/>
                    <a:pt x="446937" y="35530"/>
                    <a:pt x="446937" y="79357"/>
                  </a:cubicBezTo>
                  <a:lnTo>
                    <a:pt x="446937" y="93930"/>
                  </a:lnTo>
                  <a:cubicBezTo>
                    <a:pt x="446937" y="137758"/>
                    <a:pt x="411407" y="173287"/>
                    <a:pt x="367579" y="173287"/>
                  </a:cubicBezTo>
                  <a:lnTo>
                    <a:pt x="79357" y="173287"/>
                  </a:lnTo>
                  <a:cubicBezTo>
                    <a:pt x="35530" y="173287"/>
                    <a:pt x="0" y="137758"/>
                    <a:pt x="0" y="93930"/>
                  </a:cubicBezTo>
                  <a:lnTo>
                    <a:pt x="0" y="79357"/>
                  </a:lnTo>
                  <a:cubicBezTo>
                    <a:pt x="0" y="35530"/>
                    <a:pt x="35530" y="0"/>
                    <a:pt x="79357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446937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로그인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9556526" y="3449475"/>
            <a:ext cx="630996" cy="8577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6393215" y="7564369"/>
            <a:ext cx="9837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765103" y="6418221"/>
            <a:ext cx="392362" cy="8435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4399619" y="4555310"/>
            <a:ext cx="15640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3" name="Group 23"/>
          <p:cNvGrpSpPr/>
          <p:nvPr/>
        </p:nvGrpSpPr>
        <p:grpSpPr>
          <a:xfrm>
            <a:off x="5963627" y="4239448"/>
            <a:ext cx="1371072" cy="631723"/>
            <a:chOff x="0" y="0"/>
            <a:chExt cx="392577" cy="1808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2577" cy="180880"/>
            </a:xfrm>
            <a:custGeom>
              <a:avLst/>
              <a:gdLst/>
              <a:ahLst/>
              <a:cxnLst/>
              <a:rect l="l" t="t" r="r" b="b"/>
              <a:pathLst>
                <a:path w="392577" h="180880">
                  <a:moveTo>
                    <a:pt x="90346" y="0"/>
                  </a:moveTo>
                  <a:lnTo>
                    <a:pt x="302231" y="0"/>
                  </a:lnTo>
                  <a:cubicBezTo>
                    <a:pt x="352128" y="0"/>
                    <a:pt x="392577" y="40449"/>
                    <a:pt x="392577" y="90346"/>
                  </a:cubicBezTo>
                  <a:lnTo>
                    <a:pt x="392577" y="90534"/>
                  </a:lnTo>
                  <a:cubicBezTo>
                    <a:pt x="392577" y="114496"/>
                    <a:pt x="383059" y="137475"/>
                    <a:pt x="366116" y="154419"/>
                  </a:cubicBezTo>
                  <a:cubicBezTo>
                    <a:pt x="349172" y="171362"/>
                    <a:pt x="326193" y="180880"/>
                    <a:pt x="302231" y="180880"/>
                  </a:cubicBezTo>
                  <a:lnTo>
                    <a:pt x="90346" y="180880"/>
                  </a:lnTo>
                  <a:cubicBezTo>
                    <a:pt x="40449" y="180880"/>
                    <a:pt x="0" y="140431"/>
                    <a:pt x="0" y="90534"/>
                  </a:cubicBezTo>
                  <a:lnTo>
                    <a:pt x="0" y="90346"/>
                  </a:lnTo>
                  <a:cubicBezTo>
                    <a:pt x="0" y="40449"/>
                    <a:pt x="40449" y="0"/>
                    <a:pt x="90346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392577" cy="171355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일정 조회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14552654" y="5811638"/>
            <a:ext cx="1037875" cy="15353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10240966" y="7549942"/>
            <a:ext cx="79088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>
            <a:off x="11748444" y="3449475"/>
            <a:ext cx="658521" cy="11057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V="1">
            <a:off x="6012413" y="6297444"/>
            <a:ext cx="497816" cy="926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 flipV="1">
            <a:off x="4310963" y="7602468"/>
            <a:ext cx="9725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 flipV="1">
            <a:off x="7274608" y="4555424"/>
            <a:ext cx="14392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2" name="Group 32"/>
          <p:cNvGrpSpPr/>
          <p:nvPr/>
        </p:nvGrpSpPr>
        <p:grpSpPr>
          <a:xfrm>
            <a:off x="12315507" y="7216618"/>
            <a:ext cx="2229497" cy="605204"/>
            <a:chOff x="0" y="0"/>
            <a:chExt cx="638369" cy="17328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8369" cy="173287"/>
            </a:xfrm>
            <a:custGeom>
              <a:avLst/>
              <a:gdLst/>
              <a:ahLst/>
              <a:cxnLst/>
              <a:rect l="l" t="t" r="r" b="b"/>
              <a:pathLst>
                <a:path w="638369" h="173287">
                  <a:moveTo>
                    <a:pt x="55560" y="0"/>
                  </a:moveTo>
                  <a:lnTo>
                    <a:pt x="582809" y="0"/>
                  </a:lnTo>
                  <a:cubicBezTo>
                    <a:pt x="597544" y="0"/>
                    <a:pt x="611676" y="5854"/>
                    <a:pt x="622096" y="16273"/>
                  </a:cubicBezTo>
                  <a:cubicBezTo>
                    <a:pt x="632515" y="26693"/>
                    <a:pt x="638369" y="40825"/>
                    <a:pt x="638369" y="55560"/>
                  </a:cubicBezTo>
                  <a:lnTo>
                    <a:pt x="638369" y="117727"/>
                  </a:lnTo>
                  <a:cubicBezTo>
                    <a:pt x="638369" y="148412"/>
                    <a:pt x="613494" y="173287"/>
                    <a:pt x="582809" y="173287"/>
                  </a:cubicBezTo>
                  <a:lnTo>
                    <a:pt x="55560" y="173287"/>
                  </a:lnTo>
                  <a:cubicBezTo>
                    <a:pt x="40825" y="173287"/>
                    <a:pt x="26693" y="167434"/>
                    <a:pt x="16273" y="157014"/>
                  </a:cubicBezTo>
                  <a:cubicBezTo>
                    <a:pt x="5854" y="146595"/>
                    <a:pt x="0" y="132463"/>
                    <a:pt x="0" y="117727"/>
                  </a:cubicBezTo>
                  <a:lnTo>
                    <a:pt x="0" y="55560"/>
                  </a:lnTo>
                  <a:cubicBezTo>
                    <a:pt x="0" y="40825"/>
                    <a:pt x="5854" y="26693"/>
                    <a:pt x="16273" y="16273"/>
                  </a:cubicBezTo>
                  <a:cubicBezTo>
                    <a:pt x="26693" y="5854"/>
                    <a:pt x="40825" y="0"/>
                    <a:pt x="55560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9525"/>
              <a:ext cx="638369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계획 생성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510229" y="5994842"/>
            <a:ext cx="1306040" cy="605204"/>
            <a:chOff x="0" y="0"/>
            <a:chExt cx="373957" cy="17328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73957" cy="173287"/>
            </a:xfrm>
            <a:custGeom>
              <a:avLst/>
              <a:gdLst/>
              <a:ahLst/>
              <a:cxnLst/>
              <a:rect l="l" t="t" r="r" b="b"/>
              <a:pathLst>
                <a:path w="373957" h="173287">
                  <a:moveTo>
                    <a:pt x="86644" y="0"/>
                  </a:moveTo>
                  <a:lnTo>
                    <a:pt x="287313" y="0"/>
                  </a:lnTo>
                  <a:cubicBezTo>
                    <a:pt x="310292" y="0"/>
                    <a:pt x="332331" y="9128"/>
                    <a:pt x="348579" y="25377"/>
                  </a:cubicBezTo>
                  <a:cubicBezTo>
                    <a:pt x="364828" y="41626"/>
                    <a:pt x="373957" y="63664"/>
                    <a:pt x="373957" y="86644"/>
                  </a:cubicBezTo>
                  <a:lnTo>
                    <a:pt x="373957" y="86644"/>
                  </a:lnTo>
                  <a:cubicBezTo>
                    <a:pt x="373957" y="134496"/>
                    <a:pt x="335165" y="173287"/>
                    <a:pt x="287313" y="173287"/>
                  </a:cubicBezTo>
                  <a:lnTo>
                    <a:pt x="86644" y="173287"/>
                  </a:lnTo>
                  <a:cubicBezTo>
                    <a:pt x="63664" y="173287"/>
                    <a:pt x="41626" y="164159"/>
                    <a:pt x="25377" y="147910"/>
                  </a:cubicBezTo>
                  <a:cubicBezTo>
                    <a:pt x="9128" y="131661"/>
                    <a:pt x="0" y="109623"/>
                    <a:pt x="0" y="86644"/>
                  </a:cubicBezTo>
                  <a:lnTo>
                    <a:pt x="0" y="86644"/>
                  </a:lnTo>
                  <a:cubicBezTo>
                    <a:pt x="0" y="63664"/>
                    <a:pt x="9128" y="41626"/>
                    <a:pt x="25377" y="25377"/>
                  </a:cubicBezTo>
                  <a:cubicBezTo>
                    <a:pt x="41626" y="9128"/>
                    <a:pt x="63664" y="0"/>
                    <a:pt x="86644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9525"/>
              <a:ext cx="373957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로그인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406964" y="4239391"/>
            <a:ext cx="1426181" cy="631723"/>
            <a:chOff x="0" y="0"/>
            <a:chExt cx="408356" cy="1808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8356" cy="180880"/>
            </a:xfrm>
            <a:custGeom>
              <a:avLst/>
              <a:gdLst/>
              <a:ahLst/>
              <a:cxnLst/>
              <a:rect l="l" t="t" r="r" b="b"/>
              <a:pathLst>
                <a:path w="408356" h="180880">
                  <a:moveTo>
                    <a:pt x="86855" y="0"/>
                  </a:moveTo>
                  <a:lnTo>
                    <a:pt x="321501" y="0"/>
                  </a:lnTo>
                  <a:cubicBezTo>
                    <a:pt x="344537" y="0"/>
                    <a:pt x="366629" y="9151"/>
                    <a:pt x="382917" y="25439"/>
                  </a:cubicBezTo>
                  <a:cubicBezTo>
                    <a:pt x="399206" y="41728"/>
                    <a:pt x="408356" y="63820"/>
                    <a:pt x="408356" y="86855"/>
                  </a:cubicBezTo>
                  <a:lnTo>
                    <a:pt x="408356" y="94025"/>
                  </a:lnTo>
                  <a:cubicBezTo>
                    <a:pt x="408356" y="117061"/>
                    <a:pt x="399206" y="139153"/>
                    <a:pt x="382917" y="155441"/>
                  </a:cubicBezTo>
                  <a:cubicBezTo>
                    <a:pt x="366629" y="171730"/>
                    <a:pt x="344537" y="180880"/>
                    <a:pt x="321501" y="180880"/>
                  </a:cubicBezTo>
                  <a:lnTo>
                    <a:pt x="86855" y="180880"/>
                  </a:lnTo>
                  <a:cubicBezTo>
                    <a:pt x="63820" y="180880"/>
                    <a:pt x="41728" y="171730"/>
                    <a:pt x="25439" y="155441"/>
                  </a:cubicBezTo>
                  <a:cubicBezTo>
                    <a:pt x="9151" y="139153"/>
                    <a:pt x="0" y="117061"/>
                    <a:pt x="0" y="94025"/>
                  </a:cubicBezTo>
                  <a:lnTo>
                    <a:pt x="0" y="86855"/>
                  </a:lnTo>
                  <a:cubicBezTo>
                    <a:pt x="0" y="63820"/>
                    <a:pt x="9151" y="41728"/>
                    <a:pt x="25439" y="25439"/>
                  </a:cubicBezTo>
                  <a:cubicBezTo>
                    <a:pt x="41728" y="9151"/>
                    <a:pt x="63820" y="0"/>
                    <a:pt x="86855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9525"/>
              <a:ext cx="408356" cy="171355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일정 복사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228314" y="7021394"/>
            <a:ext cx="1162148" cy="1162148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38631" y="38631"/>
              <a:ext cx="735537" cy="735537"/>
            </a:xfrm>
            <a:custGeom>
              <a:avLst/>
              <a:gdLst/>
              <a:ahLst/>
              <a:cxnLst/>
              <a:rect l="l" t="t" r="r" b="b"/>
              <a:pathLst>
                <a:path w="735537" h="735537">
                  <a:moveTo>
                    <a:pt x="433717" y="27317"/>
                  </a:moveTo>
                  <a:lnTo>
                    <a:pt x="708221" y="301821"/>
                  </a:lnTo>
                  <a:cubicBezTo>
                    <a:pt x="725712" y="319312"/>
                    <a:pt x="735538" y="343034"/>
                    <a:pt x="735538" y="367769"/>
                  </a:cubicBezTo>
                  <a:cubicBezTo>
                    <a:pt x="735538" y="392504"/>
                    <a:pt x="725712" y="416226"/>
                    <a:pt x="708221" y="433717"/>
                  </a:cubicBezTo>
                  <a:lnTo>
                    <a:pt x="433717" y="708221"/>
                  </a:lnTo>
                  <a:cubicBezTo>
                    <a:pt x="416226" y="725712"/>
                    <a:pt x="392504" y="735538"/>
                    <a:pt x="367769" y="735538"/>
                  </a:cubicBezTo>
                  <a:cubicBezTo>
                    <a:pt x="343034" y="735538"/>
                    <a:pt x="319312" y="725712"/>
                    <a:pt x="301821" y="708221"/>
                  </a:cubicBezTo>
                  <a:lnTo>
                    <a:pt x="27317" y="433717"/>
                  </a:lnTo>
                  <a:cubicBezTo>
                    <a:pt x="9826" y="416226"/>
                    <a:pt x="0" y="392504"/>
                    <a:pt x="0" y="367769"/>
                  </a:cubicBezTo>
                  <a:cubicBezTo>
                    <a:pt x="0" y="343034"/>
                    <a:pt x="9826" y="319312"/>
                    <a:pt x="27317" y="301821"/>
                  </a:cubicBezTo>
                  <a:lnTo>
                    <a:pt x="301821" y="27317"/>
                  </a:lnTo>
                  <a:cubicBezTo>
                    <a:pt x="319312" y="9826"/>
                    <a:pt x="343034" y="0"/>
                    <a:pt x="367769" y="0"/>
                  </a:cubicBezTo>
                  <a:cubicBezTo>
                    <a:pt x="392504" y="0"/>
                    <a:pt x="416226" y="9826"/>
                    <a:pt x="433717" y="27317"/>
                  </a:cubicBezTo>
                  <a:close/>
                </a:path>
              </a:pathLst>
            </a:custGeom>
            <a:solidFill>
              <a:srgbClr val="D0DAF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39700" y="149225"/>
              <a:ext cx="533400" cy="523875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090"/>
                </a:lnSpc>
              </a:pPr>
              <a:r>
                <a:rPr lang="en-US" sz="19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로그인 유무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590529" y="5509036"/>
            <a:ext cx="1531495" cy="605204"/>
            <a:chOff x="0" y="0"/>
            <a:chExt cx="438511" cy="17328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38511" cy="173287"/>
            </a:xfrm>
            <a:custGeom>
              <a:avLst/>
              <a:gdLst/>
              <a:ahLst/>
              <a:cxnLst/>
              <a:rect l="l" t="t" r="r" b="b"/>
              <a:pathLst>
                <a:path w="438511" h="173287">
                  <a:moveTo>
                    <a:pt x="80882" y="0"/>
                  </a:moveTo>
                  <a:lnTo>
                    <a:pt x="357629" y="0"/>
                  </a:lnTo>
                  <a:cubicBezTo>
                    <a:pt x="379080" y="0"/>
                    <a:pt x="399653" y="8521"/>
                    <a:pt x="414821" y="23690"/>
                  </a:cubicBezTo>
                  <a:cubicBezTo>
                    <a:pt x="429989" y="38858"/>
                    <a:pt x="438511" y="59431"/>
                    <a:pt x="438511" y="80882"/>
                  </a:cubicBezTo>
                  <a:lnTo>
                    <a:pt x="438511" y="92405"/>
                  </a:lnTo>
                  <a:cubicBezTo>
                    <a:pt x="438511" y="137075"/>
                    <a:pt x="402299" y="173287"/>
                    <a:pt x="357629" y="173287"/>
                  </a:cubicBezTo>
                  <a:lnTo>
                    <a:pt x="80882" y="173287"/>
                  </a:lnTo>
                  <a:cubicBezTo>
                    <a:pt x="59431" y="173287"/>
                    <a:pt x="38858" y="164766"/>
                    <a:pt x="23690" y="149597"/>
                  </a:cubicBezTo>
                  <a:cubicBezTo>
                    <a:pt x="8521" y="134429"/>
                    <a:pt x="0" y="113856"/>
                    <a:pt x="0" y="92405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9525"/>
              <a:ext cx="438511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마이페이지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986195" y="8790783"/>
            <a:ext cx="2229497" cy="605204"/>
            <a:chOff x="0" y="0"/>
            <a:chExt cx="638369" cy="17328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8369" cy="173287"/>
            </a:xfrm>
            <a:custGeom>
              <a:avLst/>
              <a:gdLst/>
              <a:ahLst/>
              <a:cxnLst/>
              <a:rect l="l" t="t" r="r" b="b"/>
              <a:pathLst>
                <a:path w="638369" h="173287">
                  <a:moveTo>
                    <a:pt x="55560" y="0"/>
                  </a:moveTo>
                  <a:lnTo>
                    <a:pt x="582809" y="0"/>
                  </a:lnTo>
                  <a:cubicBezTo>
                    <a:pt x="597544" y="0"/>
                    <a:pt x="611676" y="5854"/>
                    <a:pt x="622096" y="16273"/>
                  </a:cubicBezTo>
                  <a:cubicBezTo>
                    <a:pt x="632515" y="26693"/>
                    <a:pt x="638369" y="40825"/>
                    <a:pt x="638369" y="55560"/>
                  </a:cubicBezTo>
                  <a:lnTo>
                    <a:pt x="638369" y="117727"/>
                  </a:lnTo>
                  <a:cubicBezTo>
                    <a:pt x="638369" y="148412"/>
                    <a:pt x="613494" y="173287"/>
                    <a:pt x="582809" y="173287"/>
                  </a:cubicBezTo>
                  <a:lnTo>
                    <a:pt x="55560" y="173287"/>
                  </a:lnTo>
                  <a:cubicBezTo>
                    <a:pt x="40825" y="173287"/>
                    <a:pt x="26693" y="167434"/>
                    <a:pt x="16273" y="157014"/>
                  </a:cubicBezTo>
                  <a:cubicBezTo>
                    <a:pt x="5854" y="146595"/>
                    <a:pt x="0" y="132463"/>
                    <a:pt x="0" y="117727"/>
                  </a:cubicBezTo>
                  <a:lnTo>
                    <a:pt x="0" y="55560"/>
                  </a:lnTo>
                  <a:cubicBezTo>
                    <a:pt x="0" y="40825"/>
                    <a:pt x="5854" y="26693"/>
                    <a:pt x="16273" y="16273"/>
                  </a:cubicBezTo>
                  <a:cubicBezTo>
                    <a:pt x="26693" y="5854"/>
                    <a:pt x="40825" y="0"/>
                    <a:pt x="55560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9525"/>
              <a:ext cx="638369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관심 여행지 등록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157465" y="8790783"/>
            <a:ext cx="2229497" cy="605204"/>
            <a:chOff x="0" y="0"/>
            <a:chExt cx="638369" cy="17328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8369" cy="173287"/>
            </a:xfrm>
            <a:custGeom>
              <a:avLst/>
              <a:gdLst/>
              <a:ahLst/>
              <a:cxnLst/>
              <a:rect l="l" t="t" r="r" b="b"/>
              <a:pathLst>
                <a:path w="638369" h="173287">
                  <a:moveTo>
                    <a:pt x="55560" y="0"/>
                  </a:moveTo>
                  <a:lnTo>
                    <a:pt x="582809" y="0"/>
                  </a:lnTo>
                  <a:cubicBezTo>
                    <a:pt x="597544" y="0"/>
                    <a:pt x="611676" y="5854"/>
                    <a:pt x="622096" y="16273"/>
                  </a:cubicBezTo>
                  <a:cubicBezTo>
                    <a:pt x="632515" y="26693"/>
                    <a:pt x="638369" y="40825"/>
                    <a:pt x="638369" y="55560"/>
                  </a:cubicBezTo>
                  <a:lnTo>
                    <a:pt x="638369" y="117727"/>
                  </a:lnTo>
                  <a:cubicBezTo>
                    <a:pt x="638369" y="148412"/>
                    <a:pt x="613494" y="173287"/>
                    <a:pt x="582809" y="173287"/>
                  </a:cubicBezTo>
                  <a:lnTo>
                    <a:pt x="55560" y="173287"/>
                  </a:lnTo>
                  <a:cubicBezTo>
                    <a:pt x="40825" y="173287"/>
                    <a:pt x="26693" y="167434"/>
                    <a:pt x="16273" y="157014"/>
                  </a:cubicBezTo>
                  <a:cubicBezTo>
                    <a:pt x="5854" y="146595"/>
                    <a:pt x="0" y="132463"/>
                    <a:pt x="0" y="117727"/>
                  </a:cubicBezTo>
                  <a:lnTo>
                    <a:pt x="0" y="55560"/>
                  </a:lnTo>
                  <a:cubicBezTo>
                    <a:pt x="0" y="40825"/>
                    <a:pt x="5854" y="26693"/>
                    <a:pt x="16273" y="16273"/>
                  </a:cubicBezTo>
                  <a:cubicBezTo>
                    <a:pt x="26693" y="5854"/>
                    <a:pt x="40825" y="0"/>
                    <a:pt x="55560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9525"/>
              <a:ext cx="638369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리뷰, 별점 등록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511968" y="7256865"/>
            <a:ext cx="2229497" cy="605204"/>
            <a:chOff x="0" y="0"/>
            <a:chExt cx="638369" cy="17328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8369" cy="173287"/>
            </a:xfrm>
            <a:custGeom>
              <a:avLst/>
              <a:gdLst/>
              <a:ahLst/>
              <a:cxnLst/>
              <a:rect l="l" t="t" r="r" b="b"/>
              <a:pathLst>
                <a:path w="638369" h="173287">
                  <a:moveTo>
                    <a:pt x="55560" y="0"/>
                  </a:moveTo>
                  <a:lnTo>
                    <a:pt x="582809" y="0"/>
                  </a:lnTo>
                  <a:cubicBezTo>
                    <a:pt x="597544" y="0"/>
                    <a:pt x="611676" y="5854"/>
                    <a:pt x="622096" y="16273"/>
                  </a:cubicBezTo>
                  <a:cubicBezTo>
                    <a:pt x="632515" y="26693"/>
                    <a:pt x="638369" y="40825"/>
                    <a:pt x="638369" y="55560"/>
                  </a:cubicBezTo>
                  <a:lnTo>
                    <a:pt x="638369" y="117727"/>
                  </a:lnTo>
                  <a:cubicBezTo>
                    <a:pt x="638369" y="148412"/>
                    <a:pt x="613494" y="173287"/>
                    <a:pt x="582809" y="173287"/>
                  </a:cubicBezTo>
                  <a:lnTo>
                    <a:pt x="55560" y="173287"/>
                  </a:lnTo>
                  <a:cubicBezTo>
                    <a:pt x="40825" y="173287"/>
                    <a:pt x="26693" y="167434"/>
                    <a:pt x="16273" y="157014"/>
                  </a:cubicBezTo>
                  <a:cubicBezTo>
                    <a:pt x="5854" y="146595"/>
                    <a:pt x="0" y="132463"/>
                    <a:pt x="0" y="117727"/>
                  </a:cubicBezTo>
                  <a:lnTo>
                    <a:pt x="0" y="55560"/>
                  </a:lnTo>
                  <a:cubicBezTo>
                    <a:pt x="0" y="40825"/>
                    <a:pt x="5854" y="26693"/>
                    <a:pt x="16273" y="16273"/>
                  </a:cubicBezTo>
                  <a:cubicBezTo>
                    <a:pt x="26693" y="5854"/>
                    <a:pt x="40825" y="0"/>
                    <a:pt x="55560" y="0"/>
                  </a:cubicBezTo>
                  <a:close/>
                </a:path>
              </a:pathLst>
            </a:custGeom>
            <a:solidFill>
              <a:srgbClr val="475570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9525"/>
              <a:ext cx="638369" cy="163762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420"/>
                </a:lnSpc>
              </a:pPr>
              <a:r>
                <a:rPr lang="en-US" sz="22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상세정보 조회</a:t>
              </a:r>
            </a:p>
          </p:txBody>
        </p:sp>
      </p:grpSp>
      <p:sp>
        <p:nvSpPr>
          <p:cNvPr id="56" name="AutoShape 56"/>
          <p:cNvSpPr/>
          <p:nvPr/>
        </p:nvSpPr>
        <p:spPr>
          <a:xfrm>
            <a:off x="10986195" y="7833579"/>
            <a:ext cx="846989" cy="957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7" name="AutoShape 57"/>
          <p:cNvSpPr/>
          <p:nvPr/>
        </p:nvSpPr>
        <p:spPr>
          <a:xfrm flipH="1">
            <a:off x="9272214" y="7873757"/>
            <a:ext cx="856294" cy="9170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>
            <a:off x="11741465" y="7559467"/>
            <a:ext cx="574042" cy="95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>
            <a:off x="13833145" y="4555253"/>
            <a:ext cx="1757384" cy="12563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 flipV="1">
            <a:off x="9656728" y="4555253"/>
            <a:ext cx="2750237" cy="1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 flipV="1">
            <a:off x="8937926" y="7559467"/>
            <a:ext cx="574042" cy="49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8691140" y="3974350"/>
            <a:ext cx="1162148" cy="1162148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38631" y="38631"/>
              <a:ext cx="735537" cy="735537"/>
            </a:xfrm>
            <a:custGeom>
              <a:avLst/>
              <a:gdLst/>
              <a:ahLst/>
              <a:cxnLst/>
              <a:rect l="l" t="t" r="r" b="b"/>
              <a:pathLst>
                <a:path w="735537" h="735537">
                  <a:moveTo>
                    <a:pt x="433717" y="27317"/>
                  </a:moveTo>
                  <a:lnTo>
                    <a:pt x="708221" y="301821"/>
                  </a:lnTo>
                  <a:cubicBezTo>
                    <a:pt x="725712" y="319312"/>
                    <a:pt x="735538" y="343034"/>
                    <a:pt x="735538" y="367769"/>
                  </a:cubicBezTo>
                  <a:cubicBezTo>
                    <a:pt x="735538" y="392504"/>
                    <a:pt x="725712" y="416226"/>
                    <a:pt x="708221" y="433717"/>
                  </a:cubicBezTo>
                  <a:lnTo>
                    <a:pt x="433717" y="708221"/>
                  </a:lnTo>
                  <a:cubicBezTo>
                    <a:pt x="416226" y="725712"/>
                    <a:pt x="392504" y="735538"/>
                    <a:pt x="367769" y="735538"/>
                  </a:cubicBezTo>
                  <a:cubicBezTo>
                    <a:pt x="343034" y="735538"/>
                    <a:pt x="319312" y="725712"/>
                    <a:pt x="301821" y="708221"/>
                  </a:cubicBezTo>
                  <a:lnTo>
                    <a:pt x="27317" y="433717"/>
                  </a:lnTo>
                  <a:cubicBezTo>
                    <a:pt x="9826" y="416226"/>
                    <a:pt x="0" y="392504"/>
                    <a:pt x="0" y="367769"/>
                  </a:cubicBezTo>
                  <a:cubicBezTo>
                    <a:pt x="0" y="343034"/>
                    <a:pt x="9826" y="319312"/>
                    <a:pt x="27317" y="301821"/>
                  </a:cubicBezTo>
                  <a:lnTo>
                    <a:pt x="301821" y="27317"/>
                  </a:lnTo>
                  <a:cubicBezTo>
                    <a:pt x="319312" y="9826"/>
                    <a:pt x="343034" y="0"/>
                    <a:pt x="367769" y="0"/>
                  </a:cubicBezTo>
                  <a:cubicBezTo>
                    <a:pt x="392504" y="0"/>
                    <a:pt x="416226" y="9826"/>
                    <a:pt x="433717" y="27317"/>
                  </a:cubicBezTo>
                  <a:close/>
                </a:path>
              </a:pathLst>
            </a:custGeom>
            <a:solidFill>
              <a:srgbClr val="D0DAF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139700" y="149225"/>
              <a:ext cx="533400" cy="523875"/>
            </a:xfrm>
            <a:prstGeom prst="rect">
              <a:avLst/>
            </a:prstGeom>
          </p:spPr>
          <p:txBody>
            <a:bodyPr lIns="53846" tIns="53846" rIns="53846" bIns="53846" rtlCol="0" anchor="ctr"/>
            <a:lstStyle/>
            <a:p>
              <a:pPr algn="ctr">
                <a:lnSpc>
                  <a:spcPts val="2090"/>
                </a:lnSpc>
              </a:pPr>
              <a:r>
                <a:rPr lang="en-US" sz="19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로그인 유무</a:t>
              </a:r>
            </a:p>
          </p:txBody>
        </p:sp>
      </p:grpSp>
      <p:sp>
        <p:nvSpPr>
          <p:cNvPr id="65" name="Freeform 65"/>
          <p:cNvSpPr/>
          <p:nvPr/>
        </p:nvSpPr>
        <p:spPr>
          <a:xfrm>
            <a:off x="16890408" y="8686717"/>
            <a:ext cx="1090503" cy="1418540"/>
          </a:xfrm>
          <a:custGeom>
            <a:avLst/>
            <a:gdLst/>
            <a:ahLst/>
            <a:cxnLst/>
            <a:rect l="l" t="t" r="r" b="b"/>
            <a:pathLst>
              <a:path w="1090503" h="1418540">
                <a:moveTo>
                  <a:pt x="0" y="0"/>
                </a:moveTo>
                <a:lnTo>
                  <a:pt x="1090502" y="0"/>
                </a:lnTo>
                <a:lnTo>
                  <a:pt x="1090502" y="1418540"/>
                </a:lnTo>
                <a:lnTo>
                  <a:pt x="0" y="1418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191250" y="1254206"/>
            <a:ext cx="60617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47557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결과물 - 흐름도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267450" y="830263"/>
            <a:ext cx="1139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PROJECTS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701486" y="4687934"/>
            <a:ext cx="28470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475570"/>
                </a:solidFill>
                <a:latin typeface="각진펜"/>
                <a:ea typeface="각진펜"/>
                <a:cs typeface="각진펜"/>
                <a:sym typeface="각진펜"/>
              </a:rPr>
              <a:t>YES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741379" y="7677686"/>
            <a:ext cx="28470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475570"/>
                </a:solidFill>
                <a:latin typeface="각진펜"/>
                <a:ea typeface="각진펜"/>
                <a:cs typeface="각진펜"/>
                <a:sym typeface="각진펜"/>
              </a:rPr>
              <a:t>YES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638800" y="6444153"/>
            <a:ext cx="60169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475570"/>
                </a:solidFill>
                <a:latin typeface="각진펜"/>
                <a:ea typeface="각진펜"/>
                <a:cs typeface="각진펜"/>
                <a:sym typeface="각진펜"/>
              </a:rPr>
              <a:t>NO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238919" y="3661730"/>
            <a:ext cx="63391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475570"/>
                </a:solidFill>
                <a:latin typeface="각진펜"/>
                <a:ea typeface="각진펜"/>
                <a:cs typeface="각진펜"/>
                <a:sym typeface="각진펜"/>
              </a:rPr>
              <a:t>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504</Words>
  <Application>Microsoft Office PowerPoint</Application>
  <PresentationFormat>사용자 지정</PresentationFormat>
  <Paragraphs>161</Paragraphs>
  <Slides>13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Arial</vt:lpstr>
      <vt:lpstr>Source Han Sans KR Bold</vt:lpstr>
      <vt:lpstr>TDTD한강고딕</vt:lpstr>
      <vt:lpstr>210 다락방</vt:lpstr>
      <vt:lpstr>Cabin Bold</vt:lpstr>
      <vt:lpstr>각진펜 Bold</vt:lpstr>
      <vt:lpstr>Canva Sans Medium</vt:lpstr>
      <vt:lpstr>Source Han Sans KR Medium</vt:lpstr>
      <vt:lpstr>각진펜</vt:lpstr>
      <vt:lpstr>Cabin</vt:lpstr>
      <vt:lpstr>Calibri</vt:lpstr>
      <vt:lpstr>Canva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다크 블루 미니멀한 포트폴리오 프레젠테이션</dc:title>
  <cp:lastModifiedBy>SSAFY</cp:lastModifiedBy>
  <cp:revision>2</cp:revision>
  <dcterms:created xsi:type="dcterms:W3CDTF">2006-08-16T00:00:00Z</dcterms:created>
  <dcterms:modified xsi:type="dcterms:W3CDTF">2024-11-26T09:10:43Z</dcterms:modified>
  <dc:identifier>DAGXd9qxsVw</dc:identifier>
</cp:coreProperties>
</file>